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6">
          <p15:clr>
            <a:srgbClr val="A4A3A4"/>
          </p15:clr>
        </p15:guide>
        <p15:guide id="2" pos="1020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ana Alves Moreira" initials="JA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0202"/>
    <a:srgbClr val="8D1713"/>
    <a:srgbClr val="630000"/>
    <a:srgbClr val="D55D5D"/>
    <a:srgbClr val="EA0000"/>
    <a:srgbClr val="FF5D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53" autoAdjust="0"/>
    <p:restoredTop sz="93028" autoAdjust="0"/>
  </p:normalViewPr>
  <p:slideViewPr>
    <p:cSldViewPr snapToGrid="0">
      <p:cViewPr>
        <p:scale>
          <a:sx n="33" d="100"/>
          <a:sy n="33" d="100"/>
        </p:scale>
        <p:origin x="354" y="-1422"/>
      </p:cViewPr>
      <p:guideLst>
        <p:guide orient="horz" pos="13606"/>
        <p:guide pos="102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pt-BR"/>
              <a:t>Clique para editar o título Mestre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E810E72F-8184-44A4-A4A7-0D4C68AAF2E7}" type="datetimeFigureOut">
              <a:rPr lang="pt-BR" smtClean="0"/>
              <a:t>11/07/2023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51E2A7C-AC88-4BFA-BC9D-5176D2189C31}" type="slidenum">
              <a:rPr lang="pt-BR" smtClean="0"/>
              <a:t>‹nº›</a:t>
            </a:fld>
            <a:endParaRPr lang="pt-BR"/>
          </a:p>
        </p:txBody>
      </p:sp>
    </p:spTree>
    <p:extLst>
      <p:ext uri="{BB962C8B-B14F-4D97-AF65-F5344CB8AC3E}">
        <p14:creationId xmlns:p14="http://schemas.microsoft.com/office/powerpoint/2010/main" val="11630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810E72F-8184-44A4-A4A7-0D4C68AAF2E7}" type="datetimeFigureOut">
              <a:rPr lang="pt-BR" smtClean="0"/>
              <a:t>11/07/2023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51E2A7C-AC88-4BFA-BC9D-5176D2189C31}" type="slidenum">
              <a:rPr lang="pt-BR" smtClean="0"/>
              <a:t>‹nº›</a:t>
            </a:fld>
            <a:endParaRPr lang="pt-BR"/>
          </a:p>
        </p:txBody>
      </p:sp>
    </p:spTree>
    <p:extLst>
      <p:ext uri="{BB962C8B-B14F-4D97-AF65-F5344CB8AC3E}">
        <p14:creationId xmlns:p14="http://schemas.microsoft.com/office/powerpoint/2010/main" val="3394936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810E72F-8184-44A4-A4A7-0D4C68AAF2E7}" type="datetimeFigureOut">
              <a:rPr lang="pt-BR" smtClean="0"/>
              <a:t>11/07/2023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51E2A7C-AC88-4BFA-BC9D-5176D2189C31}" type="slidenum">
              <a:rPr lang="pt-BR" smtClean="0"/>
              <a:t>‹nº›</a:t>
            </a:fld>
            <a:endParaRPr lang="pt-BR"/>
          </a:p>
        </p:txBody>
      </p:sp>
    </p:spTree>
    <p:extLst>
      <p:ext uri="{BB962C8B-B14F-4D97-AF65-F5344CB8AC3E}">
        <p14:creationId xmlns:p14="http://schemas.microsoft.com/office/powerpoint/2010/main" val="375339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810E72F-8184-44A4-A4A7-0D4C68AAF2E7}" type="datetimeFigureOut">
              <a:rPr lang="pt-BR" smtClean="0"/>
              <a:t>11/07/2023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51E2A7C-AC88-4BFA-BC9D-5176D2189C31}" type="slidenum">
              <a:rPr lang="pt-BR" smtClean="0"/>
              <a:t>‹nº›</a:t>
            </a:fld>
            <a:endParaRPr lang="pt-BR"/>
          </a:p>
        </p:txBody>
      </p:sp>
    </p:spTree>
    <p:extLst>
      <p:ext uri="{BB962C8B-B14F-4D97-AF65-F5344CB8AC3E}">
        <p14:creationId xmlns:p14="http://schemas.microsoft.com/office/powerpoint/2010/main" val="2660979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pt-BR"/>
              <a:t>Clique para editar o título Mestre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E810E72F-8184-44A4-A4A7-0D4C68AAF2E7}" type="datetimeFigureOut">
              <a:rPr lang="pt-BR" smtClean="0"/>
              <a:t>11/07/2023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51E2A7C-AC88-4BFA-BC9D-5176D2189C31}" type="slidenum">
              <a:rPr lang="pt-BR" smtClean="0"/>
              <a:t>‹nº›</a:t>
            </a:fld>
            <a:endParaRPr lang="pt-BR"/>
          </a:p>
        </p:txBody>
      </p:sp>
    </p:spTree>
    <p:extLst>
      <p:ext uri="{BB962C8B-B14F-4D97-AF65-F5344CB8AC3E}">
        <p14:creationId xmlns:p14="http://schemas.microsoft.com/office/powerpoint/2010/main" val="304754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E810E72F-8184-44A4-A4A7-0D4C68AAF2E7}" type="datetimeFigureOut">
              <a:rPr lang="pt-BR" smtClean="0"/>
              <a:t>11/07/2023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51E2A7C-AC88-4BFA-BC9D-5176D2189C31}" type="slidenum">
              <a:rPr lang="pt-BR" smtClean="0"/>
              <a:t>‹nº›</a:t>
            </a:fld>
            <a:endParaRPr lang="pt-BR"/>
          </a:p>
        </p:txBody>
      </p:sp>
    </p:spTree>
    <p:extLst>
      <p:ext uri="{BB962C8B-B14F-4D97-AF65-F5344CB8AC3E}">
        <p14:creationId xmlns:p14="http://schemas.microsoft.com/office/powerpoint/2010/main" val="941056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Clique para editar os estilos de texto Mestres</a:t>
            </a:r>
          </a:p>
        </p:txBody>
      </p:sp>
      <p:sp>
        <p:nvSpPr>
          <p:cNvPr id="4" name="Content Placeholder 3"/>
          <p:cNvSpPr>
            <a:spLocks noGrp="1"/>
          </p:cNvSpPr>
          <p:nvPr>
            <p:ph sz="half" idx="2"/>
          </p:nvPr>
        </p:nvSpPr>
        <p:spPr>
          <a:xfrm>
            <a:off x="2231675" y="15780233"/>
            <a:ext cx="13706415" cy="2321034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Clique para editar os estilos de texto Mestres</a:t>
            </a:r>
          </a:p>
        </p:txBody>
      </p:sp>
      <p:sp>
        <p:nvSpPr>
          <p:cNvPr id="6" name="Content Placeholder 5"/>
          <p:cNvSpPr>
            <a:spLocks noGrp="1"/>
          </p:cNvSpPr>
          <p:nvPr>
            <p:ph sz="quarter" idx="4"/>
          </p:nvPr>
        </p:nvSpPr>
        <p:spPr>
          <a:xfrm>
            <a:off x="16402142" y="15780233"/>
            <a:ext cx="13773917" cy="2321034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E810E72F-8184-44A4-A4A7-0D4C68AAF2E7}" type="datetimeFigureOut">
              <a:rPr lang="pt-BR" smtClean="0"/>
              <a:t>11/07/2023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51E2A7C-AC88-4BFA-BC9D-5176D2189C31}" type="slidenum">
              <a:rPr lang="pt-BR" smtClean="0"/>
              <a:t>‹nº›</a:t>
            </a:fld>
            <a:endParaRPr lang="pt-BR"/>
          </a:p>
        </p:txBody>
      </p:sp>
    </p:spTree>
    <p:extLst>
      <p:ext uri="{BB962C8B-B14F-4D97-AF65-F5344CB8AC3E}">
        <p14:creationId xmlns:p14="http://schemas.microsoft.com/office/powerpoint/2010/main" val="2789478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E810E72F-8184-44A4-A4A7-0D4C68AAF2E7}" type="datetimeFigureOut">
              <a:rPr lang="pt-BR" smtClean="0"/>
              <a:t>11/07/2023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51E2A7C-AC88-4BFA-BC9D-5176D2189C31}" type="slidenum">
              <a:rPr lang="pt-BR" smtClean="0"/>
              <a:t>‹nº›</a:t>
            </a:fld>
            <a:endParaRPr lang="pt-BR"/>
          </a:p>
        </p:txBody>
      </p:sp>
    </p:spTree>
    <p:extLst>
      <p:ext uri="{BB962C8B-B14F-4D97-AF65-F5344CB8AC3E}">
        <p14:creationId xmlns:p14="http://schemas.microsoft.com/office/powerpoint/2010/main" val="1688711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10E72F-8184-44A4-A4A7-0D4C68AAF2E7}" type="datetimeFigureOut">
              <a:rPr lang="pt-BR" smtClean="0"/>
              <a:t>11/07/2023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251E2A7C-AC88-4BFA-BC9D-5176D2189C31}" type="slidenum">
              <a:rPr lang="pt-BR" smtClean="0"/>
              <a:t>‹nº›</a:t>
            </a:fld>
            <a:endParaRPr lang="pt-BR"/>
          </a:p>
        </p:txBody>
      </p:sp>
    </p:spTree>
    <p:extLst>
      <p:ext uri="{BB962C8B-B14F-4D97-AF65-F5344CB8AC3E}">
        <p14:creationId xmlns:p14="http://schemas.microsoft.com/office/powerpoint/2010/main" val="3879874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E810E72F-8184-44A4-A4A7-0D4C68AAF2E7}" type="datetimeFigureOut">
              <a:rPr lang="pt-BR" smtClean="0"/>
              <a:t>11/07/2023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51E2A7C-AC88-4BFA-BC9D-5176D2189C31}" type="slidenum">
              <a:rPr lang="pt-BR" smtClean="0"/>
              <a:t>‹nº›</a:t>
            </a:fld>
            <a:endParaRPr lang="pt-BR"/>
          </a:p>
        </p:txBody>
      </p:sp>
    </p:spTree>
    <p:extLst>
      <p:ext uri="{BB962C8B-B14F-4D97-AF65-F5344CB8AC3E}">
        <p14:creationId xmlns:p14="http://schemas.microsoft.com/office/powerpoint/2010/main" val="2842368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pt-BR"/>
              <a:t>Clique no ícone para adicionar uma imagem</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E810E72F-8184-44A4-A4A7-0D4C68AAF2E7}" type="datetimeFigureOut">
              <a:rPr lang="pt-BR" smtClean="0"/>
              <a:t>11/07/2023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51E2A7C-AC88-4BFA-BC9D-5176D2189C31}" type="slidenum">
              <a:rPr lang="pt-BR" smtClean="0"/>
              <a:t>‹nº›</a:t>
            </a:fld>
            <a:endParaRPr lang="pt-BR"/>
          </a:p>
        </p:txBody>
      </p:sp>
    </p:spTree>
    <p:extLst>
      <p:ext uri="{BB962C8B-B14F-4D97-AF65-F5344CB8AC3E}">
        <p14:creationId xmlns:p14="http://schemas.microsoft.com/office/powerpoint/2010/main" val="1512741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E810E72F-8184-44A4-A4A7-0D4C68AAF2E7}" type="datetimeFigureOut">
              <a:rPr lang="pt-BR" smtClean="0"/>
              <a:t>11/07/2023</a:t>
            </a:fld>
            <a:endParaRPr lang="pt-BR"/>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251E2A7C-AC88-4BFA-BC9D-5176D2189C31}" type="slidenum">
              <a:rPr lang="pt-BR" smtClean="0"/>
              <a:t>‹nº›</a:t>
            </a:fld>
            <a:endParaRPr lang="pt-BR"/>
          </a:p>
        </p:txBody>
      </p:sp>
    </p:spTree>
    <p:extLst>
      <p:ext uri="{BB962C8B-B14F-4D97-AF65-F5344CB8AC3E}">
        <p14:creationId xmlns:p14="http://schemas.microsoft.com/office/powerpoint/2010/main" val="1460756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7B574D4B-528E-460F-94EA-4D7D32DE6572}"/>
              </a:ext>
            </a:extLst>
          </p:cNvPr>
          <p:cNvSpPr txBox="1"/>
          <p:nvPr/>
        </p:nvSpPr>
        <p:spPr>
          <a:xfrm>
            <a:off x="2436064" y="5328048"/>
            <a:ext cx="27342627" cy="2400657"/>
          </a:xfrm>
          <a:prstGeom prst="rect">
            <a:avLst/>
          </a:prstGeom>
          <a:noFill/>
        </p:spPr>
        <p:txBody>
          <a:bodyPr wrap="square" rtlCol="0">
            <a:spAutoFit/>
          </a:bodyPr>
          <a:lstStyle/>
          <a:p>
            <a:pPr algn="ctr"/>
            <a:r>
              <a:rPr lang="pt-BR" sz="5000" b="1" dirty="0">
                <a:effectLst/>
                <a:latin typeface="Arial" panose="020B0604020202020204" pitchFamily="34" charset="0"/>
                <a:ea typeface="Ebrima" panose="02000000000000000000" pitchFamily="2" charset="0"/>
                <a:cs typeface="Arial" panose="020B0604020202020204" pitchFamily="34" charset="0"/>
              </a:rPr>
              <a:t>DIRETRIZES PARA AUTORES (BANNER): NORMAS DE EDIÇÃO DO 14° SIMPÓSIO NACIONAL DE GEOMORFOLOGIA. PARA O TÍTULO, USE NO MÁXIMO TRÊS LINHAS, SENDO NECESSÁRIO AJUSTE O TAMANHO DA FONTE.</a:t>
            </a:r>
            <a:endParaRPr lang="pt-BR" sz="5000" dirty="0">
              <a:latin typeface="Arial" panose="020B0604020202020204" pitchFamily="34" charset="0"/>
              <a:cs typeface="Arial" panose="020B0604020202020204" pitchFamily="34" charset="0"/>
            </a:endParaRPr>
          </a:p>
        </p:txBody>
      </p:sp>
      <p:sp>
        <p:nvSpPr>
          <p:cNvPr id="4" name="CaixaDeTexto 3">
            <a:extLst>
              <a:ext uri="{FF2B5EF4-FFF2-40B4-BE49-F238E27FC236}">
                <a16:creationId xmlns:a16="http://schemas.microsoft.com/office/drawing/2014/main" id="{6EFC5D0C-FEFA-46D3-B7F9-4E44FFE00D1C}"/>
              </a:ext>
            </a:extLst>
          </p:cNvPr>
          <p:cNvSpPr txBox="1"/>
          <p:nvPr/>
        </p:nvSpPr>
        <p:spPr>
          <a:xfrm>
            <a:off x="615134" y="7966999"/>
            <a:ext cx="8977461" cy="3831818"/>
          </a:xfrm>
          <a:prstGeom prst="rect">
            <a:avLst/>
          </a:prstGeom>
          <a:noFill/>
        </p:spPr>
        <p:txBody>
          <a:bodyPr wrap="square" rtlCol="0">
            <a:spAutoFit/>
          </a:bodyPr>
          <a:lstStyle/>
          <a:p>
            <a:pPr algn="just">
              <a:spcAft>
                <a:spcPts val="1000"/>
              </a:spcAft>
            </a:pPr>
            <a:r>
              <a:rPr lang="pt-BR" sz="2800" b="1" dirty="0">
                <a:effectLst/>
                <a:latin typeface="Ebrima" panose="02000000000000000000" pitchFamily="2" charset="0"/>
                <a:ea typeface="Ebrima" panose="02000000000000000000" pitchFamily="2" charset="0"/>
                <a:cs typeface="Ebrima" panose="02000000000000000000" pitchFamily="2" charset="0"/>
              </a:rPr>
              <a:t>Nome Completo de Cada Autor sem Titulação</a:t>
            </a:r>
            <a:endParaRPr lang="pt-BR" sz="2800" dirty="0">
              <a:effectLst/>
              <a:latin typeface="Ebrima" panose="02000000000000000000" pitchFamily="2" charset="0"/>
              <a:ea typeface="Ebrima" panose="02000000000000000000" pitchFamily="2" charset="0"/>
              <a:cs typeface="Ebrima" panose="02000000000000000000" pitchFamily="2" charset="0"/>
            </a:endParaRPr>
          </a:p>
          <a:p>
            <a:pPr algn="just">
              <a:spcAft>
                <a:spcPts val="1000"/>
              </a:spcAft>
            </a:pPr>
            <a:r>
              <a:rPr lang="pt-BR" sz="2800" dirty="0">
                <a:effectLst/>
                <a:latin typeface="Ebrima" panose="02000000000000000000" pitchFamily="2" charset="0"/>
                <a:ea typeface="Ebrima" panose="02000000000000000000" pitchFamily="2" charset="0"/>
                <a:cs typeface="Ebrima" panose="02000000000000000000" pitchFamily="2" charset="0"/>
              </a:rPr>
              <a:t>Instituição de referência ou de trabalho</a:t>
            </a:r>
            <a:endParaRPr lang="pt-BR" sz="2800" dirty="0">
              <a:latin typeface="Ebrima" panose="02000000000000000000" pitchFamily="2" charset="0"/>
              <a:ea typeface="Ebrima" panose="02000000000000000000" pitchFamily="2" charset="0"/>
              <a:cs typeface="Ebrima" panose="02000000000000000000" pitchFamily="2" charset="0"/>
            </a:endParaRPr>
          </a:p>
          <a:p>
            <a:pPr algn="just">
              <a:spcAft>
                <a:spcPts val="1000"/>
              </a:spcAft>
            </a:pPr>
            <a:r>
              <a:rPr lang="pt-BR" sz="2800" b="1" dirty="0">
                <a:effectLst/>
                <a:latin typeface="Ebrima" panose="02000000000000000000" pitchFamily="2" charset="0"/>
                <a:ea typeface="Ebrima" panose="02000000000000000000" pitchFamily="2" charset="0"/>
                <a:cs typeface="Ebrima" panose="02000000000000000000" pitchFamily="2" charset="0"/>
              </a:rPr>
              <a:t>Repetir para Cada Autor sem Titulação</a:t>
            </a:r>
            <a:endParaRPr lang="pt-BR" sz="2800" dirty="0">
              <a:effectLst/>
              <a:latin typeface="Ebrima" panose="02000000000000000000" pitchFamily="2" charset="0"/>
              <a:ea typeface="Ebrima" panose="02000000000000000000" pitchFamily="2" charset="0"/>
              <a:cs typeface="Ebrima" panose="02000000000000000000" pitchFamily="2" charset="0"/>
            </a:endParaRPr>
          </a:p>
          <a:p>
            <a:pPr algn="just">
              <a:spcAft>
                <a:spcPts val="1000"/>
              </a:spcAft>
            </a:pPr>
            <a:r>
              <a:rPr lang="pt-BR" sz="2800" dirty="0">
                <a:effectLst/>
                <a:latin typeface="Ebrima" panose="02000000000000000000" pitchFamily="2" charset="0"/>
                <a:ea typeface="Ebrima" panose="02000000000000000000" pitchFamily="2" charset="0"/>
                <a:cs typeface="Ebrima" panose="02000000000000000000" pitchFamily="2" charset="0"/>
              </a:rPr>
              <a:t>Instituição de referência ou de trabalho</a:t>
            </a:r>
          </a:p>
          <a:p>
            <a:pPr algn="just">
              <a:spcAft>
                <a:spcPts val="1000"/>
              </a:spcAft>
            </a:pPr>
            <a:r>
              <a:rPr lang="pt-BR" sz="2800" b="1" dirty="0">
                <a:effectLst/>
                <a:latin typeface="Ebrima" panose="02000000000000000000" pitchFamily="2" charset="0"/>
                <a:ea typeface="Ebrima" panose="02000000000000000000" pitchFamily="2" charset="0"/>
                <a:cs typeface="Ebrima" panose="02000000000000000000" pitchFamily="2" charset="0"/>
              </a:rPr>
              <a:t>Repetir para Cada Autor sem Titulação</a:t>
            </a:r>
            <a:endParaRPr lang="pt-BR" sz="2800" dirty="0">
              <a:effectLst/>
              <a:latin typeface="Ebrima" panose="02000000000000000000" pitchFamily="2" charset="0"/>
              <a:ea typeface="Ebrima" panose="02000000000000000000" pitchFamily="2" charset="0"/>
              <a:cs typeface="Ebrima" panose="02000000000000000000" pitchFamily="2" charset="0"/>
            </a:endParaRPr>
          </a:p>
          <a:p>
            <a:pPr algn="just">
              <a:spcAft>
                <a:spcPts val="1000"/>
              </a:spcAft>
            </a:pPr>
            <a:r>
              <a:rPr lang="pt-BR" sz="2800" dirty="0">
                <a:effectLst/>
                <a:latin typeface="Ebrima" panose="02000000000000000000" pitchFamily="2" charset="0"/>
                <a:ea typeface="Ebrima" panose="02000000000000000000" pitchFamily="2" charset="0"/>
                <a:cs typeface="Ebrima" panose="02000000000000000000" pitchFamily="2" charset="0"/>
              </a:rPr>
              <a:t>Instituição de referência ou de trabalho</a:t>
            </a:r>
          </a:p>
          <a:p>
            <a:pPr algn="just">
              <a:spcAft>
                <a:spcPts val="1000"/>
              </a:spcAft>
            </a:pPr>
            <a:endParaRPr lang="pt-BR" sz="2500" dirty="0">
              <a:effectLst/>
              <a:latin typeface="Ebrima" panose="02000000000000000000" pitchFamily="2" charset="0"/>
              <a:ea typeface="Ebrima" panose="02000000000000000000" pitchFamily="2" charset="0"/>
              <a:cs typeface="Ebrima" panose="02000000000000000000" pitchFamily="2" charset="0"/>
            </a:endParaRPr>
          </a:p>
        </p:txBody>
      </p:sp>
      <p:sp>
        <p:nvSpPr>
          <p:cNvPr id="5" name="CaixaDeTexto 4">
            <a:extLst>
              <a:ext uri="{FF2B5EF4-FFF2-40B4-BE49-F238E27FC236}">
                <a16:creationId xmlns:a16="http://schemas.microsoft.com/office/drawing/2014/main" id="{324643BA-8137-4A3C-AB89-F054F6A48695}"/>
              </a:ext>
            </a:extLst>
          </p:cNvPr>
          <p:cNvSpPr txBox="1"/>
          <p:nvPr/>
        </p:nvSpPr>
        <p:spPr>
          <a:xfrm>
            <a:off x="714486" y="13357865"/>
            <a:ext cx="30957915" cy="28007667"/>
          </a:xfrm>
          <a:prstGeom prst="rect">
            <a:avLst/>
          </a:prstGeom>
          <a:noFill/>
        </p:spPr>
        <p:txBody>
          <a:bodyPr wrap="square" numCol="2" spcCol="1440000" rtlCol="0">
            <a:spAutoFit/>
          </a:bodyPr>
          <a:lstStyle/>
          <a:p>
            <a:pPr algn="just"/>
            <a:r>
              <a:rPr lang="en-GB" sz="4500" b="1" dirty="0">
                <a:solidFill>
                  <a:schemeClr val="accent6"/>
                </a:solidFill>
                <a:latin typeface="Arial" panose="020B0604020202020204" pitchFamily="34" charset="0"/>
                <a:ea typeface="Ebrima" panose="02000000000000000000" pitchFamily="2" charset="0"/>
                <a:cs typeface="Arial" panose="020B0604020202020204" pitchFamily="34" charset="0"/>
              </a:rPr>
              <a:t>1. </a:t>
            </a:r>
            <a:r>
              <a:rPr lang="en-GB" sz="4500" b="1" dirty="0" err="1">
                <a:solidFill>
                  <a:schemeClr val="accent6"/>
                </a:solidFill>
                <a:latin typeface="Arial" panose="020B0604020202020204" pitchFamily="34" charset="0"/>
                <a:ea typeface="Ebrima" panose="02000000000000000000" pitchFamily="2" charset="0"/>
                <a:cs typeface="Arial" panose="020B0604020202020204" pitchFamily="34" charset="0"/>
              </a:rPr>
              <a:t>Introdução</a:t>
            </a:r>
            <a:endParaRPr lang="en-GB" sz="4500" b="1" dirty="0">
              <a:solidFill>
                <a:schemeClr val="accent6"/>
              </a:solidFill>
              <a:latin typeface="Arial" panose="020B0604020202020204" pitchFamily="34" charset="0"/>
              <a:ea typeface="Ebrima" panose="02000000000000000000" pitchFamily="2" charset="0"/>
              <a:cs typeface="Arial" panose="020B0604020202020204" pitchFamily="34" charset="0"/>
            </a:endParaRPr>
          </a:p>
          <a:p>
            <a:pPr algn="just"/>
            <a:endParaRPr lang="en-GB" sz="2500" b="1" dirty="0">
              <a:solidFill>
                <a:srgbClr val="8D1713"/>
              </a:solidFill>
              <a:latin typeface="Arial" panose="020B0604020202020204" pitchFamily="34" charset="0"/>
              <a:ea typeface="Ebrima" panose="02000000000000000000" pitchFamily="2" charset="0"/>
              <a:cs typeface="Arial" panose="020B0604020202020204" pitchFamily="34" charset="0"/>
            </a:endParaRPr>
          </a:p>
          <a:p>
            <a:pPr algn="just"/>
            <a:r>
              <a:rPr lang="pt-BR" sz="2800" i="1" dirty="0">
                <a:solidFill>
                  <a:schemeClr val="accent6"/>
                </a:solidFill>
                <a:latin typeface="Arial" panose="020B0604020202020204" pitchFamily="34" charset="0"/>
                <a:ea typeface="Ebrima" panose="02000000000000000000" pitchFamily="2" charset="0"/>
                <a:cs typeface="Times New Roman" panose="02020603050405020304" pitchFamily="18" charset="0"/>
              </a:rPr>
              <a:t>1.1</a:t>
            </a:r>
            <a:r>
              <a:rPr lang="pt-BR" sz="2800" i="1" dirty="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Informações Gerais:</a:t>
            </a:r>
          </a:p>
          <a:p>
            <a:pPr algn="just"/>
            <a:endParaRPr lang="pt-BR" sz="2800" dirty="0">
              <a:solidFill>
                <a:srgbClr val="880202"/>
              </a:solidFill>
              <a:effectLst/>
              <a:latin typeface="Calibri" panose="020F0502020204030204" pitchFamily="34" charset="0"/>
              <a:ea typeface="Calibri" panose="020F0502020204030204" pitchFamily="34" charset="0"/>
              <a:cs typeface="Times New Roman" panose="02020603050405020304" pitchFamily="18" charset="0"/>
            </a:endParaRPr>
          </a:p>
          <a:p>
            <a:pPr indent="457200" algn="just"/>
            <a:r>
              <a:rPr lang="pt-BR" sz="2800" dirty="0">
                <a:effectLst/>
                <a:latin typeface="Arial" panose="020B0604020202020204" pitchFamily="34" charset="0"/>
                <a:ea typeface="Arial" panose="020B0604020202020204" pitchFamily="34" charset="0"/>
              </a:rPr>
              <a:t> Este documento tem como propósito orientar os autores a formatarem seus banners conforme as normas do 14° Simpósio Nacional de Geomorfologia.</a:t>
            </a:r>
          </a:p>
          <a:p>
            <a:pPr indent="457200" algn="just"/>
            <a:r>
              <a:rPr lang="pt-BR" sz="2800" dirty="0">
                <a:effectLst/>
                <a:latin typeface="Arial" panose="020B0604020202020204" pitchFamily="34" charset="0"/>
                <a:ea typeface="Arial" panose="020B0604020202020204" pitchFamily="34" charset="0"/>
              </a:rPr>
              <a:t>O título do trabalho (e subtítulo, se houver), deve ser apresentado em fonte Arial, tamanho 50, em negrito, maiúsculo </a:t>
            </a:r>
            <a:r>
              <a:rPr lang="pt-BR" sz="2800" dirty="0">
                <a:latin typeface="Arial" panose="020B0604020202020204" pitchFamily="34" charset="0"/>
                <a:ea typeface="Arial" panose="020B0604020202020204" pitchFamily="34" charset="0"/>
              </a:rPr>
              <a:t>e </a:t>
            </a:r>
            <a:r>
              <a:rPr lang="pt-BR" sz="2800" dirty="0">
                <a:effectLst/>
                <a:latin typeface="Arial" panose="020B0604020202020204" pitchFamily="34" charset="0"/>
                <a:ea typeface="Arial" panose="020B0604020202020204" pitchFamily="34" charset="0"/>
              </a:rPr>
              <a:t>centralizado. Deve ser respeitado o limite máximo de três linhas e sendo necessário os autores devem ajustar o tamanho da fonte para respeitar este limite.</a:t>
            </a:r>
          </a:p>
          <a:p>
            <a:pPr indent="457200" algn="just"/>
            <a:r>
              <a:rPr lang="pt-BR" sz="2800" dirty="0">
                <a:effectLst/>
                <a:latin typeface="Arial" panose="020B0604020202020204" pitchFamily="34" charset="0"/>
                <a:ea typeface="Arial" panose="020B0604020202020204" pitchFamily="34" charset="0"/>
              </a:rPr>
              <a:t>Deve haver um espaço de uma linha antes do início da introdução, com título (</a:t>
            </a:r>
            <a:r>
              <a:rPr lang="pt-BR" sz="2800" b="1" dirty="0">
                <a:solidFill>
                  <a:schemeClr val="accent6"/>
                </a:solidFill>
                <a:effectLst/>
                <a:latin typeface="Arial" panose="020B0604020202020204" pitchFamily="34" charset="0"/>
                <a:ea typeface="Arial" panose="020B0604020202020204" pitchFamily="34" charset="0"/>
              </a:rPr>
              <a:t>Introdução</a:t>
            </a:r>
            <a:r>
              <a:rPr lang="pt-BR" sz="2800" dirty="0">
                <a:effectLst/>
                <a:latin typeface="Arial" panose="020B0604020202020204" pitchFamily="34" charset="0"/>
                <a:ea typeface="Arial" panose="020B0604020202020204" pitchFamily="34" charset="0"/>
              </a:rPr>
              <a:t>) em negrito, fonte 45, espaçamento simples e margem justificada.</a:t>
            </a:r>
          </a:p>
          <a:p>
            <a:pPr algn="just"/>
            <a:endParaRPr lang="en-GB" sz="2500" dirty="0">
              <a:latin typeface="Arial" panose="020B0604020202020204" pitchFamily="34" charset="0"/>
              <a:ea typeface="Ebrima" panose="02000000000000000000" pitchFamily="2" charset="0"/>
              <a:cs typeface="Arial" panose="020B0604020202020204" pitchFamily="34" charset="0"/>
            </a:endParaRPr>
          </a:p>
          <a:p>
            <a:pPr algn="just"/>
            <a:br>
              <a:rPr lang="en-GB" sz="2500" dirty="0">
                <a:solidFill>
                  <a:schemeClr val="accent6"/>
                </a:solidFill>
                <a:latin typeface="Arial" panose="020B0604020202020204" pitchFamily="34" charset="0"/>
                <a:ea typeface="Ebrima" panose="02000000000000000000" pitchFamily="2" charset="0"/>
                <a:cs typeface="Arial" panose="020B0604020202020204" pitchFamily="34" charset="0"/>
              </a:rPr>
            </a:br>
            <a:r>
              <a:rPr lang="pt-BR" sz="4500" b="1" dirty="0">
                <a:solidFill>
                  <a:schemeClr val="accent6"/>
                </a:solidFill>
                <a:latin typeface="Arial" panose="020B0604020202020204" pitchFamily="34" charset="0"/>
                <a:ea typeface="Ebrima" panose="02000000000000000000" pitchFamily="2" charset="0"/>
                <a:cs typeface="Arial" panose="020B0604020202020204" pitchFamily="34" charset="0"/>
              </a:rPr>
              <a:t>2. Numeração e Formatação das Seções: formatação</a:t>
            </a:r>
          </a:p>
          <a:p>
            <a:pPr algn="just"/>
            <a:endParaRPr lang="pt-BR" sz="3000" dirty="0">
              <a:solidFill>
                <a:srgbClr val="880202"/>
              </a:solidFill>
              <a:effectLst/>
              <a:latin typeface="Arial" panose="020B0604020202020204" pitchFamily="34" charset="0"/>
              <a:ea typeface="Calibri" panose="020F0502020204030204" pitchFamily="34"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A estrutura do banner deve ser dividida em partes numeradas (exceto </a:t>
            </a:r>
            <a:r>
              <a:rPr lang="pt-BR" sz="2800" b="1" dirty="0">
                <a:effectLst/>
                <a:latin typeface="Arial" panose="020B0604020202020204" pitchFamily="34" charset="0"/>
                <a:ea typeface="Arial" panose="020B0604020202020204" pitchFamily="34" charset="0"/>
                <a:cs typeface="Arial" panose="020B0604020202020204" pitchFamily="34" charset="0"/>
              </a:rPr>
              <a:t>Agradecimentos</a:t>
            </a:r>
            <a:r>
              <a:rPr lang="pt-BR" sz="2800" dirty="0">
                <a:effectLst/>
                <a:latin typeface="Arial" panose="020B0604020202020204" pitchFamily="34" charset="0"/>
                <a:ea typeface="Arial" panose="020B0604020202020204" pitchFamily="34" charset="0"/>
                <a:cs typeface="Arial" panose="020B0604020202020204" pitchFamily="34" charset="0"/>
              </a:rPr>
              <a:t>, e </a:t>
            </a:r>
            <a:r>
              <a:rPr lang="pt-BR" sz="2800" b="1" dirty="0">
                <a:effectLst/>
                <a:latin typeface="Arial" panose="020B0604020202020204" pitchFamily="34" charset="0"/>
                <a:ea typeface="Arial" panose="020B0604020202020204" pitchFamily="34" charset="0"/>
                <a:cs typeface="Arial" panose="020B0604020202020204" pitchFamily="34" charset="0"/>
              </a:rPr>
              <a:t>Referências</a:t>
            </a:r>
            <a:r>
              <a:rPr lang="pt-BR" sz="2800" dirty="0">
                <a:effectLst/>
                <a:latin typeface="Arial" panose="020B0604020202020204" pitchFamily="34" charset="0"/>
                <a:ea typeface="Arial" panose="020B0604020202020204" pitchFamily="34" charset="0"/>
                <a:cs typeface="Arial" panose="020B0604020202020204" pitchFamily="34" charset="0"/>
              </a:rPr>
              <a:t>), a começar pela Introdução</a:t>
            </a:r>
            <a:r>
              <a:rPr lang="pt-BR" sz="2800" b="1" dirty="0">
                <a:effectLst/>
                <a:latin typeface="Arial" panose="020B0604020202020204" pitchFamily="34" charset="0"/>
                <a:ea typeface="Arial" panose="020B0604020202020204" pitchFamily="34" charset="0"/>
                <a:cs typeface="Arial" panose="020B0604020202020204" pitchFamily="34" charset="0"/>
              </a:rPr>
              <a:t> </a:t>
            </a:r>
            <a:r>
              <a:rPr lang="pt-BR" sz="2800" b="1" dirty="0">
                <a:solidFill>
                  <a:schemeClr val="accent6"/>
                </a:solidFill>
                <a:effectLst/>
                <a:latin typeface="Arial" panose="020B0604020202020204" pitchFamily="34" charset="0"/>
                <a:ea typeface="Arial" panose="020B0604020202020204" pitchFamily="34" charset="0"/>
                <a:cs typeface="Arial" panose="020B0604020202020204" pitchFamily="34" charset="0"/>
              </a:rPr>
              <a:t>(1. Introdução), </a:t>
            </a:r>
            <a:r>
              <a:rPr lang="pt-BR" sz="2800" dirty="0">
                <a:effectLst/>
                <a:latin typeface="Arial" panose="020B0604020202020204" pitchFamily="34" charset="0"/>
                <a:ea typeface="Arial" panose="020B0604020202020204" pitchFamily="34" charset="0"/>
                <a:cs typeface="Arial" panose="020B0604020202020204" pitchFamily="34" charset="0"/>
              </a:rPr>
              <a:t>seguindo as recomendações já descritas. Para cada nova seção deve ser dado um espaço de uma linha, </a:t>
            </a:r>
            <a:r>
              <a:rPr lang="pt-BR" sz="2800" b="1" dirty="0">
                <a:effectLst/>
                <a:latin typeface="Arial" panose="020B0604020202020204" pitchFamily="34" charset="0"/>
                <a:ea typeface="Arial" panose="020B0604020202020204" pitchFamily="34" charset="0"/>
                <a:cs typeface="Arial" panose="020B0604020202020204" pitchFamily="34" charset="0"/>
              </a:rPr>
              <a:t>espaçamento 1,0 cm</a:t>
            </a:r>
            <a:r>
              <a:rPr lang="pt-BR" sz="2800" dirty="0">
                <a:effectLst/>
                <a:latin typeface="Arial" panose="020B0604020202020204" pitchFamily="34" charset="0"/>
                <a:ea typeface="Arial" panose="020B0604020202020204" pitchFamily="34" charset="0"/>
                <a:cs typeface="Arial" panose="020B0604020202020204" pitchFamily="34" charset="0"/>
              </a:rPr>
              <a:t>, do texto antes do título da seção.</a:t>
            </a:r>
            <a:endParaRPr lang="pt-BR" sz="2800" dirty="0">
              <a:latin typeface="Arial" panose="020B0604020202020204" pitchFamily="34" charset="0"/>
              <a:ea typeface="Arial" panose="020B0604020202020204" pitchFamily="34" charset="0"/>
              <a:cs typeface="Arial" panose="020B0604020202020204" pitchFamily="34" charset="0"/>
            </a:endParaRPr>
          </a:p>
          <a:p>
            <a:pPr indent="450215" algn="just">
              <a:spcAft>
                <a:spcPts val="1000"/>
              </a:spcAft>
            </a:pPr>
            <a:r>
              <a:rPr lang="pt-BR" sz="2500" dirty="0">
                <a:effectLst/>
                <a:latin typeface="Arial" panose="020B0604020202020204" pitchFamily="34" charset="0"/>
                <a:ea typeface="Arial" panose="020B0604020202020204" pitchFamily="34" charset="0"/>
                <a:cs typeface="Arial" panose="020B0604020202020204" pitchFamily="34" charset="0"/>
              </a:rPr>
              <a:t> </a:t>
            </a:r>
            <a:endParaRPr lang="pt-BR" sz="2500" dirty="0">
              <a:effectLst/>
              <a:latin typeface="Arial" panose="020B0604020202020204" pitchFamily="34" charset="0"/>
              <a:ea typeface="Calibri" panose="020F0502020204030204" pitchFamily="34" charset="0"/>
              <a:cs typeface="Arial" panose="020B0604020202020204" pitchFamily="34" charset="0"/>
            </a:endParaRPr>
          </a:p>
          <a:p>
            <a:pPr algn="just">
              <a:spcAft>
                <a:spcPts val="1000"/>
              </a:spcAft>
            </a:pPr>
            <a:r>
              <a:rPr lang="pt-BR" sz="2800" i="1" dirty="0">
                <a:solidFill>
                  <a:schemeClr val="accent6"/>
                </a:solidFill>
                <a:effectLst/>
                <a:latin typeface="Arial" panose="020B0604020202020204" pitchFamily="34" charset="0"/>
                <a:ea typeface="Arial" panose="020B0604020202020204" pitchFamily="34" charset="0"/>
                <a:cs typeface="Arial" panose="020B0604020202020204" pitchFamily="34" charset="0"/>
              </a:rPr>
              <a:t>2.1 Subitens</a:t>
            </a:r>
            <a:endParaRPr lang="pt-BR" sz="2800" dirty="0">
              <a:solidFill>
                <a:schemeClr val="accent6"/>
              </a:solidFill>
              <a:effectLst/>
              <a:latin typeface="Arial" panose="020B0604020202020204" pitchFamily="34" charset="0"/>
              <a:ea typeface="Calibri" panose="020F0502020204030204" pitchFamily="34"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Os subitens, quando houver, devem estar formatados em fonte Arial 28 e itálico, sem recuo. A numeração deve ser sequencial arábica (2.1, 2.2...). Subdivisões do texto em mais níveis devem ser formatadas dessa mesma forma (ex. </a:t>
            </a:r>
            <a:r>
              <a:rPr lang="pt-BR" sz="2800" i="1" dirty="0">
                <a:effectLst/>
                <a:latin typeface="Arial" panose="020B0604020202020204" pitchFamily="34" charset="0"/>
                <a:ea typeface="Arial" panose="020B0604020202020204" pitchFamily="34" charset="0"/>
                <a:cs typeface="Arial" panose="020B0604020202020204" pitchFamily="34" charset="0"/>
              </a:rPr>
              <a:t>2.1.1 Detalhamento</a:t>
            </a:r>
            <a:r>
              <a:rPr lang="pt-BR" sz="2800" dirty="0">
                <a:effectLst/>
                <a:latin typeface="Arial" panose="020B0604020202020204" pitchFamily="34" charset="0"/>
                <a:ea typeface="Arial" panose="020B0604020202020204" pitchFamily="34" charset="0"/>
                <a:cs typeface="Arial" panose="020B0604020202020204" pitchFamily="34" charset="0"/>
              </a:rPr>
              <a:t>).</a:t>
            </a:r>
          </a:p>
          <a:p>
            <a:pPr indent="450215" algn="just">
              <a:spcAft>
                <a:spcPts val="1000"/>
              </a:spcAft>
            </a:pPr>
            <a:endParaRPr lang="pt-BR" sz="2500" dirty="0">
              <a:solidFill>
                <a:schemeClr val="accent6"/>
              </a:solidFill>
              <a:effectLst/>
              <a:latin typeface="Arial" panose="020B0604020202020204" pitchFamily="34" charset="0"/>
              <a:ea typeface="Arial" panose="020B0604020202020204" pitchFamily="34" charset="0"/>
              <a:cs typeface="Arial" panose="020B0604020202020204" pitchFamily="34" charset="0"/>
            </a:endParaRPr>
          </a:p>
          <a:p>
            <a:pPr algn="just">
              <a:spcAft>
                <a:spcPts val="1000"/>
              </a:spcAft>
            </a:pPr>
            <a:r>
              <a:rPr lang="pt-BR" sz="4500" b="1" dirty="0">
                <a:solidFill>
                  <a:schemeClr val="accent6"/>
                </a:solidFill>
                <a:latin typeface="Arial" panose="020B0604020202020204" pitchFamily="34" charset="0"/>
                <a:ea typeface="Ebrima" panose="02000000000000000000" pitchFamily="2" charset="0"/>
                <a:cs typeface="Arial" panose="020B0604020202020204" pitchFamily="34" charset="0"/>
              </a:rPr>
              <a:t>3. Notas de rodapé e palavras em destaque </a:t>
            </a:r>
          </a:p>
          <a:p>
            <a:pPr indent="450215" algn="just">
              <a:spcAft>
                <a:spcPts val="1000"/>
              </a:spcAft>
            </a:pPr>
            <a:endParaRPr lang="pt-BR" sz="2800" dirty="0">
              <a:effectLst/>
              <a:latin typeface="Arial" panose="020B0604020202020204" pitchFamily="34" charset="0"/>
              <a:ea typeface="Arial" panose="020B0604020202020204" pitchFamily="34"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As notas de rodapé devem ser evitadas e não deverão ser usadas para referências bibliográficas. Esse recurso pode ser utilizado quando extremamente necessário.</a:t>
            </a:r>
            <a:endParaRPr lang="pt-BR" sz="2800" dirty="0">
              <a:effectLst/>
              <a:latin typeface="Arial" panose="020B0604020202020204" pitchFamily="34" charset="0"/>
              <a:ea typeface="Calibri" panose="020F0502020204030204" pitchFamily="34"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Palavras em destaque deverão vir em </a:t>
            </a:r>
            <a:r>
              <a:rPr lang="pt-BR" sz="2800" b="1" dirty="0">
                <a:effectLst/>
                <a:latin typeface="Arial" panose="020B0604020202020204" pitchFamily="34" charset="0"/>
                <a:ea typeface="Arial" panose="020B0604020202020204" pitchFamily="34" charset="0"/>
                <a:cs typeface="Arial" panose="020B0604020202020204" pitchFamily="34" charset="0"/>
              </a:rPr>
              <a:t>negrito</a:t>
            </a:r>
            <a:r>
              <a:rPr lang="pt-BR" sz="2800" dirty="0">
                <a:effectLst/>
                <a:latin typeface="Arial" panose="020B0604020202020204" pitchFamily="34" charset="0"/>
                <a:ea typeface="Arial" panose="020B0604020202020204" pitchFamily="34" charset="0"/>
                <a:cs typeface="Arial" panose="020B0604020202020204" pitchFamily="34" charset="0"/>
              </a:rPr>
              <a:t> e não sublinhadas.</a:t>
            </a:r>
            <a:endParaRPr lang="pt-BR" sz="2800" dirty="0">
              <a:effectLst/>
              <a:latin typeface="Arial" panose="020B0604020202020204" pitchFamily="34" charset="0"/>
              <a:ea typeface="Calibri" panose="020F0502020204030204" pitchFamily="34" charset="0"/>
              <a:cs typeface="Arial" panose="020B0604020202020204" pitchFamily="34" charset="0"/>
            </a:endParaRPr>
          </a:p>
          <a:p>
            <a:pPr indent="450215" algn="just">
              <a:spcAft>
                <a:spcPts val="1000"/>
              </a:spcAft>
            </a:pPr>
            <a:endParaRPr lang="pt-BR" sz="2500" dirty="0">
              <a:effectLst/>
              <a:latin typeface="Arial" panose="020B0604020202020204" pitchFamily="34" charset="0"/>
              <a:ea typeface="Calibri" panose="020F0502020204030204" pitchFamily="34" charset="0"/>
              <a:cs typeface="Arial" panose="020B0604020202020204" pitchFamily="34" charset="0"/>
            </a:endParaRPr>
          </a:p>
          <a:p>
            <a:pPr algn="just">
              <a:spcAft>
                <a:spcPts val="1000"/>
              </a:spcAft>
            </a:pPr>
            <a:r>
              <a:rPr lang="pt-BR" sz="4500" b="1" dirty="0">
                <a:solidFill>
                  <a:schemeClr val="accent6"/>
                </a:solidFill>
                <a:latin typeface="Arial" panose="020B0604020202020204" pitchFamily="34" charset="0"/>
                <a:ea typeface="Ebrima" panose="02000000000000000000" pitchFamily="2" charset="0"/>
                <a:cs typeface="Arial" panose="020B0604020202020204" pitchFamily="34" charset="0"/>
              </a:rPr>
              <a:t>4. Figuras, ilustrações, tabelas, quadros</a:t>
            </a:r>
          </a:p>
          <a:p>
            <a:pPr algn="just"/>
            <a:endParaRPr lang="pt-BR" sz="2800" b="1">
              <a:solidFill>
                <a:srgbClr val="880202"/>
              </a:solidFill>
              <a:latin typeface="Arial" panose="020B0604020202020204" pitchFamily="34" charset="0"/>
              <a:ea typeface="Ebrima" panose="02000000000000000000" pitchFamily="2" charset="0"/>
              <a:cs typeface="Arial" panose="020B0604020202020204" pitchFamily="34" charset="0"/>
            </a:endParaRPr>
          </a:p>
          <a:p>
            <a:pPr algn="just"/>
            <a:endParaRPr lang="pt-BR" sz="2800" b="1" dirty="0">
              <a:solidFill>
                <a:srgbClr val="880202"/>
              </a:solidFill>
              <a:latin typeface="Arial" panose="020B0604020202020204" pitchFamily="34" charset="0"/>
              <a:ea typeface="Ebrima" panose="02000000000000000000" pitchFamily="2"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As </a:t>
            </a:r>
            <a:r>
              <a:rPr lang="pt-BR" sz="2800" b="1" dirty="0">
                <a:effectLst/>
                <a:latin typeface="Arial" panose="020B0604020202020204" pitchFamily="34" charset="0"/>
                <a:ea typeface="Arial" panose="020B0604020202020204" pitchFamily="34" charset="0"/>
                <a:cs typeface="Arial" panose="020B0604020202020204" pitchFamily="34" charset="0"/>
              </a:rPr>
              <a:t>ilustrações</a:t>
            </a:r>
            <a:r>
              <a:rPr lang="pt-BR" sz="2800" dirty="0">
                <a:effectLst/>
                <a:latin typeface="Arial" panose="020B0604020202020204" pitchFamily="34" charset="0"/>
                <a:ea typeface="Arial" panose="020B0604020202020204" pitchFamily="34" charset="0"/>
                <a:cs typeface="Arial" panose="020B0604020202020204" pitchFamily="34" charset="0"/>
              </a:rPr>
              <a:t> (figuras, gráficos, mapas, tabelas, esquemas, quadros, fórmulas, modelos e outros)  devem estar em resolução adequada para que sejam visualizadas com clareza.</a:t>
            </a:r>
            <a:endParaRPr lang="pt-BR" sz="2800" dirty="0">
              <a:effectLst/>
              <a:latin typeface="Arial" panose="020B0604020202020204" pitchFamily="34" charset="0"/>
              <a:ea typeface="Calibri" panose="020F0502020204030204" pitchFamily="34"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As ilustrações (com exceção de tabelas e quadros) são designadas e indicadas no banner sempre como </a:t>
            </a:r>
            <a:r>
              <a:rPr lang="pt-BR" sz="2800" b="1" dirty="0">
                <a:effectLst/>
                <a:latin typeface="Arial" panose="020B0604020202020204" pitchFamily="34" charset="0"/>
                <a:ea typeface="Arial" panose="020B0604020202020204" pitchFamily="34" charset="0"/>
                <a:cs typeface="Arial" panose="020B0604020202020204" pitchFamily="34" charset="0"/>
              </a:rPr>
              <a:t>figuras</a:t>
            </a:r>
            <a:r>
              <a:rPr lang="pt-BR" sz="2800" dirty="0">
                <a:effectLst/>
                <a:latin typeface="Arial" panose="020B0604020202020204" pitchFamily="34" charset="0"/>
                <a:ea typeface="Arial" panose="020B0604020202020204" pitchFamily="34" charset="0"/>
                <a:cs typeface="Arial" panose="020B0604020202020204" pitchFamily="34" charset="0"/>
              </a:rPr>
              <a:t>. São numeradas no decorrer do texto com algarismos arábicos, em uma sequência própria. Sua indicação pode integrar o texto, ou localizar-se entre parênteses no final da frase.</a:t>
            </a:r>
            <a:endParaRPr lang="pt-BR" sz="2800" dirty="0">
              <a:effectLst/>
              <a:latin typeface="Arial" panose="020B0604020202020204" pitchFamily="34" charset="0"/>
              <a:ea typeface="Calibri" panose="020F0502020204030204" pitchFamily="34"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Exemplo: “A Figura 1 ilustra o avanço da massa de ar polar em direção à região setentrional do estado do Rio de Janeiro”.</a:t>
            </a:r>
            <a:endParaRPr lang="pt-BR" sz="2800" dirty="0">
              <a:effectLst/>
              <a:latin typeface="Arial" panose="020B0604020202020204" pitchFamily="34" charset="0"/>
              <a:ea typeface="Calibri" panose="020F0502020204030204" pitchFamily="34"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Ou “No início do mês de junho uma massa de ar polar avançou até a região setentrional do estado do Rio de Janeiro, provocando quedas bruscas nas temperaturas máximas e mínimas nos municípios atingidos (Figura 3)”.</a:t>
            </a:r>
            <a:endParaRPr lang="pt-BR" sz="2800" dirty="0">
              <a:effectLst/>
              <a:latin typeface="Arial" panose="020B0604020202020204" pitchFamily="34" charset="0"/>
              <a:ea typeface="Calibri" panose="020F0502020204030204" pitchFamily="34"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A legenda das figuras deve ser justificada logo abaixo delas, fonte Arial, tamanho 24, alinhamento justificado, espaço simples, devendo ficar mais próxima da figura que do texto a seguir.</a:t>
            </a:r>
          </a:p>
          <a:p>
            <a:pPr indent="450215" algn="just">
              <a:spcAft>
                <a:spcPts val="1000"/>
              </a:spcAft>
            </a:pPr>
            <a:br>
              <a:rPr lang="pt-BR" sz="2800" dirty="0">
                <a:effectLst/>
                <a:latin typeface="Arial" panose="020B0604020202020204" pitchFamily="34" charset="0"/>
                <a:ea typeface="Arial" panose="020B0604020202020204" pitchFamily="34" charset="0"/>
                <a:cs typeface="Arial" panose="020B0604020202020204" pitchFamily="34" charset="0"/>
              </a:rPr>
            </a:br>
            <a:br>
              <a:rPr lang="pt-BR" sz="2800" dirty="0">
                <a:effectLst/>
                <a:latin typeface="Arial" panose="020B0604020202020204" pitchFamily="34" charset="0"/>
                <a:ea typeface="Arial" panose="020B0604020202020204" pitchFamily="34" charset="0"/>
                <a:cs typeface="Arial" panose="020B0604020202020204" pitchFamily="34" charset="0"/>
              </a:rPr>
            </a:br>
            <a:endParaRPr lang="en-GB" sz="2800" b="1" dirty="0">
              <a:solidFill>
                <a:srgbClr val="8D1713"/>
              </a:solidFill>
              <a:latin typeface="Arial" panose="020B0604020202020204" pitchFamily="34" charset="0"/>
              <a:ea typeface="Ebrima" panose="02000000000000000000" pitchFamily="2" charset="0"/>
              <a:cs typeface="Arial" panose="020B0604020202020204" pitchFamily="34" charset="0"/>
            </a:endParaRPr>
          </a:p>
          <a:p>
            <a:endParaRPr lang="en-GB" sz="2800" b="1" dirty="0">
              <a:solidFill>
                <a:srgbClr val="8D1713"/>
              </a:solidFill>
              <a:latin typeface="Arial" panose="020B0604020202020204" pitchFamily="34" charset="0"/>
              <a:ea typeface="Ebrima" panose="02000000000000000000" pitchFamily="2" charset="0"/>
              <a:cs typeface="Arial" panose="020B0604020202020204" pitchFamily="34" charset="0"/>
            </a:endParaRPr>
          </a:p>
          <a:p>
            <a:endParaRPr lang="en-GB" sz="2800" b="1" dirty="0">
              <a:solidFill>
                <a:srgbClr val="8D1713"/>
              </a:solidFill>
              <a:latin typeface="Arial" panose="020B0604020202020204" pitchFamily="34" charset="0"/>
              <a:ea typeface="Ebrima" panose="02000000000000000000" pitchFamily="2" charset="0"/>
              <a:cs typeface="Arial" panose="020B0604020202020204" pitchFamily="34" charset="0"/>
            </a:endParaRPr>
          </a:p>
          <a:p>
            <a:pPr algn="just"/>
            <a:endParaRPr lang="pt-BR" sz="2800" b="1" dirty="0">
              <a:effectLst/>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effectLst/>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effectLst/>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effectLst/>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effectLst/>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effectLst/>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effectLst/>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effectLst/>
              <a:latin typeface="Arial" panose="020B0604020202020204" pitchFamily="34" charset="0"/>
              <a:ea typeface="Arial" panose="020B0604020202020204" pitchFamily="34" charset="0"/>
              <a:cs typeface="Times New Roman" panose="02020603050405020304" pitchFamily="18" charset="0"/>
            </a:endParaRPr>
          </a:p>
          <a:p>
            <a:pPr algn="just"/>
            <a:r>
              <a:rPr lang="pt-BR" sz="2400" b="1" dirty="0">
                <a:effectLst/>
                <a:latin typeface="Arial" panose="020B0604020202020204" pitchFamily="34" charset="0"/>
                <a:ea typeface="Arial" panose="020B0604020202020204" pitchFamily="34" charset="0"/>
                <a:cs typeface="Times New Roman" panose="02020603050405020304" pitchFamily="18" charset="0"/>
              </a:rPr>
              <a:t>FIGURA 1: </a:t>
            </a:r>
            <a:r>
              <a:rPr lang="pt-BR" sz="2400" dirty="0">
                <a:effectLst/>
                <a:latin typeface="Arial" panose="020B0604020202020204" pitchFamily="34" charset="0"/>
                <a:ea typeface="Arial" panose="020B0604020202020204" pitchFamily="34" charset="0"/>
                <a:cs typeface="Times New Roman" panose="02020603050405020304" pitchFamily="18" charset="0"/>
              </a:rPr>
              <a:t>Vista aérea do Rio Aquidauana. Fonte: Arquivo dos autores.</a:t>
            </a:r>
            <a:endParaRPr lang="pt-BR" sz="2400" dirty="0">
              <a:latin typeface="Calibri" panose="020F0502020204030204" pitchFamily="34" charset="0"/>
              <a:ea typeface="Arial" panose="020B0604020202020204" pitchFamily="34" charset="0"/>
              <a:cs typeface="Times New Roman" panose="02020603050405020304" pitchFamily="18" charset="0"/>
            </a:endParaRPr>
          </a:p>
          <a:p>
            <a:pPr algn="just"/>
            <a:endParaRPr lang="pt-BR" sz="2800" dirty="0">
              <a:latin typeface="Arial" panose="020B0604020202020204" pitchFamily="34"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Após a legenda de cada figura, deve-se dar um espaço de uma linha, espaçamento simples.</a:t>
            </a:r>
            <a:endParaRPr lang="pt-BR" sz="2800" dirty="0">
              <a:effectLst/>
              <a:latin typeface="Arial" panose="020B0604020202020204" pitchFamily="34" charset="0"/>
              <a:ea typeface="Calibri" panose="020F0502020204030204" pitchFamily="34"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As </a:t>
            </a:r>
            <a:r>
              <a:rPr lang="pt-BR" sz="2800" b="1" dirty="0">
                <a:effectLst/>
                <a:latin typeface="Arial" panose="020B0604020202020204" pitchFamily="34" charset="0"/>
                <a:ea typeface="Arial" panose="020B0604020202020204" pitchFamily="34" charset="0"/>
                <a:cs typeface="Arial" panose="020B0604020202020204" pitchFamily="34" charset="0"/>
              </a:rPr>
              <a:t>tabelas</a:t>
            </a:r>
            <a:r>
              <a:rPr lang="pt-BR" sz="2800" dirty="0">
                <a:effectLst/>
                <a:latin typeface="Arial" panose="020B0604020202020204" pitchFamily="34" charset="0"/>
                <a:ea typeface="Arial" panose="020B0604020202020204" pitchFamily="34" charset="0"/>
                <a:cs typeface="Arial" panose="020B0604020202020204" pitchFamily="34" charset="0"/>
              </a:rPr>
              <a:t> contêm informações tratadas estatisticamente, enquanto os </a:t>
            </a:r>
            <a:r>
              <a:rPr lang="pt-BR" sz="2800" b="1" dirty="0">
                <a:effectLst/>
                <a:latin typeface="Arial" panose="020B0604020202020204" pitchFamily="34" charset="0"/>
                <a:ea typeface="Arial" panose="020B0604020202020204" pitchFamily="34" charset="0"/>
                <a:cs typeface="Arial" panose="020B0604020202020204" pitchFamily="34" charset="0"/>
              </a:rPr>
              <a:t>quadros</a:t>
            </a:r>
            <a:r>
              <a:rPr lang="pt-BR" sz="2800" dirty="0">
                <a:effectLst/>
                <a:latin typeface="Arial" panose="020B0604020202020204" pitchFamily="34" charset="0"/>
                <a:ea typeface="Arial" panose="020B0604020202020204" pitchFamily="34" charset="0"/>
                <a:cs typeface="Arial" panose="020B0604020202020204" pitchFamily="34" charset="0"/>
              </a:rPr>
              <a:t> apresentam informações textuais agrupadas em colunas. As tabelas e quadros devem ser numerados sequencialmente no texto com algarismos arábicos (semelhantemente às figuras). Sua citação no texto deverá ser feita pela indicação Tabela</a:t>
            </a:r>
            <a:r>
              <a:rPr lang="pt-BR" sz="2800" b="1" dirty="0">
                <a:effectLst/>
                <a:latin typeface="Arial" panose="020B0604020202020204" pitchFamily="34" charset="0"/>
                <a:ea typeface="Arial" panose="020B0604020202020204" pitchFamily="34" charset="0"/>
                <a:cs typeface="Arial" panose="020B0604020202020204" pitchFamily="34" charset="0"/>
              </a:rPr>
              <a:t> </a:t>
            </a:r>
            <a:r>
              <a:rPr lang="pt-BR" sz="2800" dirty="0">
                <a:effectLst/>
                <a:latin typeface="Arial" panose="020B0604020202020204" pitchFamily="34" charset="0"/>
                <a:ea typeface="Arial" panose="020B0604020202020204" pitchFamily="34" charset="0"/>
                <a:cs typeface="Arial" panose="020B0604020202020204" pitchFamily="34" charset="0"/>
              </a:rPr>
              <a:t>ou Quadro, acompanhada do número de ordem na forma direta ou entre parênteses no final da frase. </a:t>
            </a:r>
            <a:r>
              <a:rPr lang="pt-BR" sz="2800" dirty="0" err="1">
                <a:effectLst/>
                <a:latin typeface="Arial" panose="020B0604020202020204" pitchFamily="34" charset="0"/>
                <a:ea typeface="Arial" panose="020B0604020202020204" pitchFamily="34" charset="0"/>
                <a:cs typeface="Arial" panose="020B0604020202020204" pitchFamily="34" charset="0"/>
              </a:rPr>
              <a:t>Ex</a:t>
            </a:r>
            <a:r>
              <a:rPr lang="pt-BR" sz="2800" dirty="0">
                <a:effectLst/>
                <a:latin typeface="Arial" panose="020B0604020202020204" pitchFamily="34" charset="0"/>
                <a:ea typeface="Arial" panose="020B0604020202020204" pitchFamily="34" charset="0"/>
                <a:cs typeface="Arial" panose="020B0604020202020204" pitchFamily="34" charset="0"/>
              </a:rPr>
              <a:t>: Tabela 1 ou (Tabela 1), Quadro 1 ou (Quadro 1).</a:t>
            </a:r>
          </a:p>
          <a:p>
            <a:pPr indent="450215" algn="just">
              <a:spcAft>
                <a:spcPts val="1000"/>
              </a:spcAft>
            </a:pPr>
            <a:endParaRPr lang="pt-BR" sz="2800" dirty="0">
              <a:effectLst/>
              <a:latin typeface="Arial" panose="020B0604020202020204" pitchFamily="34" charset="0"/>
              <a:ea typeface="Arial" panose="020B0604020202020204" pitchFamily="34" charset="0"/>
              <a:cs typeface="Arial" panose="020B0604020202020204" pitchFamily="34" charset="0"/>
            </a:endParaRPr>
          </a:p>
          <a:p>
            <a:pPr indent="450215" algn="ctr">
              <a:spcAft>
                <a:spcPts val="1000"/>
              </a:spcAft>
            </a:pPr>
            <a:r>
              <a:rPr lang="pt-BR" sz="2800" b="1" dirty="0">
                <a:latin typeface="Arial" panose="020B0604020202020204" pitchFamily="34" charset="0"/>
                <a:ea typeface="Calibri" panose="020F0502020204030204" pitchFamily="34" charset="0"/>
                <a:cs typeface="Arial" panose="020B0604020202020204" pitchFamily="34" charset="0"/>
              </a:rPr>
              <a:t>TABELA 1</a:t>
            </a:r>
            <a:r>
              <a:rPr lang="pt-BR" sz="2800" dirty="0">
                <a:latin typeface="Arial" panose="020B0604020202020204" pitchFamily="34" charset="0"/>
                <a:ea typeface="Calibri" panose="020F0502020204030204" pitchFamily="34" charset="0"/>
                <a:cs typeface="Arial" panose="020B0604020202020204" pitchFamily="34" charset="0"/>
              </a:rPr>
              <a:t>: Relação: umidade do ar x horário do dia</a:t>
            </a:r>
          </a:p>
          <a:p>
            <a:pPr indent="450215" algn="just">
              <a:spcAft>
                <a:spcPts val="1000"/>
              </a:spcAft>
            </a:pPr>
            <a:endParaRPr lang="pt-BR" sz="2800" dirty="0">
              <a:effectLst/>
              <a:latin typeface="Arial" panose="020B0604020202020204" pitchFamily="34" charset="0"/>
              <a:ea typeface="Calibri" panose="020F0502020204030204" pitchFamily="34" charset="0"/>
              <a:cs typeface="Arial" panose="020B0604020202020204" pitchFamily="34" charset="0"/>
            </a:endParaRPr>
          </a:p>
          <a:p>
            <a:pPr algn="just"/>
            <a:endParaRPr lang="pt-BR" sz="2800" dirty="0">
              <a:latin typeface="Arial" panose="020B0604020202020204" pitchFamily="34" charset="0"/>
              <a:cs typeface="Arial" panose="020B0604020202020204" pitchFamily="34" charset="0"/>
            </a:endParaRPr>
          </a:p>
          <a:p>
            <a:pPr algn="just"/>
            <a:endParaRPr lang="pt-BR" sz="2800" dirty="0">
              <a:latin typeface="Arial" panose="020B0604020202020204" pitchFamily="34" charset="0"/>
              <a:cs typeface="Arial" panose="020B0604020202020204" pitchFamily="34" charset="0"/>
            </a:endParaRPr>
          </a:p>
          <a:p>
            <a:pPr indent="450215" algn="just">
              <a:spcAft>
                <a:spcPts val="1000"/>
              </a:spcAft>
            </a:pPr>
            <a:endParaRPr lang="pt-BR" sz="2800" dirty="0">
              <a:effectLst/>
              <a:latin typeface="Arial" panose="020B0604020202020204" pitchFamily="34" charset="0"/>
              <a:ea typeface="Arial" panose="020B0604020202020204" pitchFamily="34" charset="0"/>
              <a:cs typeface="Arial" panose="020B0604020202020204" pitchFamily="34" charset="0"/>
            </a:endParaRPr>
          </a:p>
          <a:p>
            <a:pPr indent="450215" algn="just">
              <a:spcAft>
                <a:spcPts val="1000"/>
              </a:spcAft>
            </a:pPr>
            <a:endParaRPr lang="pt-BR" sz="2800" dirty="0">
              <a:latin typeface="Arial" panose="020B0604020202020204" pitchFamily="34" charset="0"/>
              <a:ea typeface="Arial" panose="020B0604020202020204" pitchFamily="34" charset="0"/>
              <a:cs typeface="Arial" panose="020B0604020202020204" pitchFamily="34" charset="0"/>
            </a:endParaRPr>
          </a:p>
          <a:p>
            <a:pPr indent="450215" algn="just">
              <a:spcAft>
                <a:spcPts val="1000"/>
              </a:spcAft>
            </a:pPr>
            <a:endParaRPr lang="pt-BR" sz="2800" dirty="0">
              <a:effectLst/>
              <a:latin typeface="Arial" panose="020B0604020202020204" pitchFamily="34" charset="0"/>
              <a:ea typeface="Arial" panose="020B0604020202020204" pitchFamily="34" charset="0"/>
              <a:cs typeface="Arial" panose="020B0604020202020204" pitchFamily="34" charset="0"/>
            </a:endParaRPr>
          </a:p>
          <a:p>
            <a:pPr indent="450215" algn="just">
              <a:spcAft>
                <a:spcPts val="1000"/>
              </a:spcAft>
            </a:pPr>
            <a:endParaRPr lang="pt-BR" sz="2800" dirty="0">
              <a:effectLst/>
              <a:latin typeface="Arial" panose="020B0604020202020204" pitchFamily="34" charset="0"/>
              <a:ea typeface="Arial" panose="020B0604020202020204" pitchFamily="34" charset="0"/>
              <a:cs typeface="Arial" panose="020B0604020202020204" pitchFamily="34" charset="0"/>
            </a:endParaRPr>
          </a:p>
          <a:p>
            <a:pPr marL="358775" indent="358775" algn="just">
              <a:spcAft>
                <a:spcPts val="1000"/>
              </a:spcAft>
            </a:pPr>
            <a:r>
              <a:rPr lang="pt-BR" sz="2000" b="1" dirty="0">
                <a:latin typeface="Arial" panose="020B0604020202020204" pitchFamily="34" charset="0"/>
                <a:ea typeface="Calibri" panose="020F0502020204030204" pitchFamily="34" charset="0"/>
                <a:cs typeface="Arial" panose="020B0604020202020204" pitchFamily="34" charset="0"/>
              </a:rPr>
              <a:t>Fonte</a:t>
            </a:r>
            <a:r>
              <a:rPr lang="pt-BR" sz="2000" dirty="0">
                <a:latin typeface="Arial" panose="020B0604020202020204" pitchFamily="34" charset="0"/>
                <a:ea typeface="Calibri" panose="020F0502020204030204" pitchFamily="34" charset="0"/>
                <a:cs typeface="Arial" panose="020B0604020202020204" pitchFamily="34" charset="0"/>
              </a:rPr>
              <a:t>: BRANDÃO, 2005.</a:t>
            </a:r>
            <a:endParaRPr lang="pt-BR" sz="2000" dirty="0">
              <a:latin typeface="Arial" panose="020B0604020202020204" pitchFamily="34" charset="0"/>
              <a:ea typeface="Arial" panose="020B0604020202020204" pitchFamily="34" charset="0"/>
              <a:cs typeface="Arial" panose="020B0604020202020204" pitchFamily="34" charset="0"/>
            </a:endParaRPr>
          </a:p>
          <a:p>
            <a:pPr indent="450215" algn="just">
              <a:spcAft>
                <a:spcPts val="1000"/>
              </a:spcAft>
            </a:pPr>
            <a:endParaRPr lang="pt-BR" sz="2800" dirty="0">
              <a:latin typeface="Arial" panose="020B0604020202020204" pitchFamily="34" charset="0"/>
              <a:ea typeface="Arial" panose="020B0604020202020204" pitchFamily="34"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Os títulos das tabelas e dos quadros devem ser inseridos acima delas, com alinhamento centralizado, fonte Arial, tamanho 28, maiúscula, espaço simples, devendo ficar mais próxima da tabela do que do texto precedente. Note que as bordas laterais devem ser transparentes. Após a tabela deverá aparecer a fonte em Arial 20. A palavra “</a:t>
            </a:r>
            <a:r>
              <a:rPr lang="pt-BR" sz="2800" b="1" dirty="0">
                <a:effectLst/>
                <a:latin typeface="Arial" panose="020B0604020202020204" pitchFamily="34" charset="0"/>
                <a:ea typeface="Arial" panose="020B0604020202020204" pitchFamily="34" charset="0"/>
                <a:cs typeface="Arial" panose="020B0604020202020204" pitchFamily="34" charset="0"/>
              </a:rPr>
              <a:t>Fonte</a:t>
            </a:r>
            <a:r>
              <a:rPr lang="pt-BR" sz="2800" dirty="0">
                <a:effectLst/>
                <a:latin typeface="Arial" panose="020B0604020202020204" pitchFamily="34" charset="0"/>
                <a:ea typeface="Arial" panose="020B0604020202020204" pitchFamily="34" charset="0"/>
                <a:cs typeface="Arial" panose="020B0604020202020204" pitchFamily="34" charset="0"/>
              </a:rPr>
              <a:t>” em negrito.</a:t>
            </a:r>
            <a:endParaRPr lang="pt-BR" sz="2800" dirty="0">
              <a:effectLst/>
              <a:latin typeface="Arial" panose="020B0604020202020204" pitchFamily="34" charset="0"/>
              <a:ea typeface="Calibri" panose="020F0502020204030204" pitchFamily="34"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Após cada tabela, deve-se dar um espaço de uma linha, espaçamento simples.</a:t>
            </a:r>
            <a:endParaRPr lang="pt-BR" sz="2800" dirty="0">
              <a:effectLst/>
              <a:latin typeface="Arial" panose="020B0604020202020204" pitchFamily="34" charset="0"/>
              <a:ea typeface="Calibri" panose="020F0502020204030204" pitchFamily="34" charset="0"/>
              <a:cs typeface="Arial" panose="020B0604020202020204" pitchFamily="34" charset="0"/>
            </a:endParaRPr>
          </a:p>
          <a:p>
            <a:pPr indent="450215" algn="just">
              <a:spcAft>
                <a:spcPts val="1000"/>
              </a:spcAft>
            </a:pPr>
            <a:r>
              <a:rPr lang="pt-BR" sz="2800" b="1" dirty="0">
                <a:effectLst/>
                <a:latin typeface="Arial" panose="020B0604020202020204" pitchFamily="34" charset="0"/>
                <a:ea typeface="Arial" panose="020B0604020202020204" pitchFamily="34" charset="0"/>
                <a:cs typeface="Arial" panose="020B0604020202020204" pitchFamily="34" charset="0"/>
              </a:rPr>
              <a:t> </a:t>
            </a:r>
            <a:endParaRPr lang="pt-BR" sz="2800" dirty="0">
              <a:effectLst/>
              <a:latin typeface="Arial" panose="020B0604020202020204" pitchFamily="34" charset="0"/>
              <a:ea typeface="Calibri" panose="020F0502020204030204" pitchFamily="34" charset="0"/>
              <a:cs typeface="Arial" panose="020B0604020202020204" pitchFamily="34" charset="0"/>
            </a:endParaRPr>
          </a:p>
          <a:p>
            <a:pPr algn="just">
              <a:spcAft>
                <a:spcPts val="1000"/>
              </a:spcAft>
            </a:pPr>
            <a:r>
              <a:rPr lang="pt-BR" sz="4500" b="1" dirty="0">
                <a:solidFill>
                  <a:schemeClr val="accent6"/>
                </a:solidFill>
                <a:latin typeface="Arial" panose="020B0604020202020204" pitchFamily="34" charset="0"/>
                <a:ea typeface="Ebrima" panose="02000000000000000000" pitchFamily="2" charset="0"/>
                <a:cs typeface="Arial" panose="020B0604020202020204" pitchFamily="34" charset="0"/>
              </a:rPr>
              <a:t>Agradecimentos</a:t>
            </a:r>
          </a:p>
          <a:p>
            <a:pPr algn="just">
              <a:spcAft>
                <a:spcPts val="1000"/>
              </a:spcAft>
            </a:pPr>
            <a:endParaRPr lang="pt-BR" sz="2800" dirty="0">
              <a:solidFill>
                <a:srgbClr val="880202"/>
              </a:solidFill>
              <a:effectLst/>
              <a:latin typeface="Arial" panose="020B0604020202020204" pitchFamily="34" charset="0"/>
              <a:ea typeface="Calibri" panose="020F0502020204030204" pitchFamily="34"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Os </a:t>
            </a:r>
            <a:r>
              <a:rPr lang="pt-BR" sz="2800" b="1" dirty="0">
                <a:effectLst/>
                <a:latin typeface="Arial" panose="020B0604020202020204" pitchFamily="34" charset="0"/>
                <a:ea typeface="Arial" panose="020B0604020202020204" pitchFamily="34" charset="0"/>
                <a:cs typeface="Arial" panose="020B0604020202020204" pitchFamily="34" charset="0"/>
              </a:rPr>
              <a:t>agradecimentos</a:t>
            </a:r>
            <a:r>
              <a:rPr lang="pt-BR" sz="2800" dirty="0">
                <a:effectLst/>
                <a:latin typeface="Arial" panose="020B0604020202020204" pitchFamily="34" charset="0"/>
                <a:ea typeface="Arial" panose="020B0604020202020204" pitchFamily="34" charset="0"/>
                <a:cs typeface="Arial" panose="020B0604020202020204" pitchFamily="34" charset="0"/>
              </a:rPr>
              <a:t> não são obrigatórios e devem ser incluídos antes das referências quando houver a necessidade de agradecer às agências de fomento, universidades, instituições públicas, sujeitos sociais, etc. Ressalta-se que esta seção não deve ser numerada. </a:t>
            </a:r>
            <a:endParaRPr lang="pt-BR" sz="2800" dirty="0">
              <a:latin typeface="Arial" panose="020B0604020202020204" pitchFamily="34" charset="0"/>
              <a:ea typeface="Arial" panose="020B0604020202020204" pitchFamily="34" charset="0"/>
              <a:cs typeface="Arial" panose="020B0604020202020204" pitchFamily="34" charset="0"/>
            </a:endParaRPr>
          </a:p>
          <a:p>
            <a:pPr indent="450215" algn="just">
              <a:spcAft>
                <a:spcPts val="1000"/>
              </a:spcAft>
            </a:pPr>
            <a:endParaRPr lang="pt-BR" sz="2800" dirty="0">
              <a:solidFill>
                <a:schemeClr val="accent6"/>
              </a:solidFill>
              <a:effectLst/>
              <a:latin typeface="Arial" panose="020B0604020202020204" pitchFamily="34" charset="0"/>
              <a:ea typeface="Calibri" panose="020F0502020204030204" pitchFamily="34" charset="0"/>
              <a:cs typeface="Arial" panose="020B0604020202020204" pitchFamily="34" charset="0"/>
            </a:endParaRPr>
          </a:p>
          <a:p>
            <a:pPr algn="just">
              <a:spcAft>
                <a:spcPts val="1000"/>
              </a:spcAft>
            </a:pPr>
            <a:r>
              <a:rPr lang="pt-BR" sz="4500" b="1" dirty="0">
                <a:solidFill>
                  <a:schemeClr val="accent6"/>
                </a:solidFill>
                <a:latin typeface="Arial" panose="020B0604020202020204" pitchFamily="34" charset="0"/>
                <a:ea typeface="Ebrima" panose="02000000000000000000" pitchFamily="2" charset="0"/>
                <a:cs typeface="Arial" panose="020B0604020202020204" pitchFamily="34" charset="0"/>
              </a:rPr>
              <a:t>Referências </a:t>
            </a:r>
          </a:p>
          <a:p>
            <a:pPr algn="just">
              <a:spcAft>
                <a:spcPts val="1000"/>
              </a:spcAft>
            </a:pPr>
            <a:endParaRPr lang="pt-BR" sz="2800" dirty="0">
              <a:solidFill>
                <a:srgbClr val="880202"/>
              </a:solidFill>
              <a:effectLst/>
              <a:latin typeface="Arial" panose="020B0604020202020204" pitchFamily="34" charset="0"/>
              <a:ea typeface="Calibri" panose="020F0502020204030204" pitchFamily="34" charset="0"/>
              <a:cs typeface="Arial" panose="020B0604020202020204" pitchFamily="34" charset="0"/>
            </a:endParaRPr>
          </a:p>
          <a:p>
            <a:pPr indent="450215" algn="just">
              <a:spcAft>
                <a:spcPts val="1000"/>
              </a:spcAft>
            </a:pPr>
            <a:r>
              <a:rPr lang="pt-BR" sz="2200" dirty="0">
                <a:effectLst/>
                <a:latin typeface="Arial" panose="020B0604020202020204" pitchFamily="34" charset="0"/>
                <a:ea typeface="Arial" panose="020B0604020202020204" pitchFamily="34" charset="0"/>
                <a:cs typeface="Arial" panose="020B0604020202020204" pitchFamily="34" charset="0"/>
              </a:rPr>
              <a:t>As referências bibliográficas devem seguir o padrão atual da ABNT. Sua seção não deve ser numerada, devendo conter em ordem alfabética do sobrenome dos autores as referências feitas ao longo do texto. Utilizar a fonte Arial, tamanho 22, espaçamento simples, sem recuo especial. São necessárias na listagem de referências apenas os documentos citados no painel, não havendo necessidade de indicar todos que constam no texto do artigo.</a:t>
            </a:r>
            <a:endParaRPr lang="pt-BR" sz="2200" dirty="0">
              <a:effectLst/>
              <a:latin typeface="Arial" panose="020B0604020202020204" pitchFamily="34" charset="0"/>
              <a:ea typeface="Calibri" panose="020F0502020204030204" pitchFamily="34" charset="0"/>
              <a:cs typeface="Arial" panose="020B0604020202020204" pitchFamily="34" charset="0"/>
            </a:endParaRPr>
          </a:p>
        </p:txBody>
      </p:sp>
      <p:sp>
        <p:nvSpPr>
          <p:cNvPr id="6" name="CaixaDeTexto 5">
            <a:extLst>
              <a:ext uri="{FF2B5EF4-FFF2-40B4-BE49-F238E27FC236}">
                <a16:creationId xmlns:a16="http://schemas.microsoft.com/office/drawing/2014/main" id="{1CEE559E-19A5-499A-8A73-D9BA573B190C}"/>
              </a:ext>
            </a:extLst>
          </p:cNvPr>
          <p:cNvSpPr txBox="1"/>
          <p:nvPr/>
        </p:nvSpPr>
        <p:spPr>
          <a:xfrm>
            <a:off x="10797533" y="7966999"/>
            <a:ext cx="8807743" cy="3831818"/>
          </a:xfrm>
          <a:prstGeom prst="rect">
            <a:avLst/>
          </a:prstGeom>
          <a:noFill/>
        </p:spPr>
        <p:txBody>
          <a:bodyPr wrap="square" rtlCol="0">
            <a:spAutoFit/>
          </a:bodyPr>
          <a:lstStyle/>
          <a:p>
            <a:pPr algn="just">
              <a:spcAft>
                <a:spcPts val="1000"/>
              </a:spcAft>
            </a:pPr>
            <a:r>
              <a:rPr lang="pt-BR" sz="2800" b="1" dirty="0">
                <a:effectLst/>
                <a:latin typeface="Ebrima" panose="02000000000000000000" pitchFamily="2" charset="0"/>
                <a:ea typeface="Ebrima" panose="02000000000000000000" pitchFamily="2" charset="0"/>
                <a:cs typeface="Ebrima" panose="02000000000000000000" pitchFamily="2" charset="0"/>
              </a:rPr>
              <a:t>Nome Completo de Cada Autor sem Titulação</a:t>
            </a:r>
            <a:endParaRPr lang="pt-BR" sz="2800" dirty="0">
              <a:effectLst/>
              <a:latin typeface="Ebrima" panose="02000000000000000000" pitchFamily="2" charset="0"/>
              <a:ea typeface="Ebrima" panose="02000000000000000000" pitchFamily="2" charset="0"/>
              <a:cs typeface="Ebrima" panose="02000000000000000000" pitchFamily="2" charset="0"/>
            </a:endParaRPr>
          </a:p>
          <a:p>
            <a:pPr algn="just">
              <a:spcAft>
                <a:spcPts val="1000"/>
              </a:spcAft>
            </a:pPr>
            <a:r>
              <a:rPr lang="pt-BR" sz="2800" dirty="0">
                <a:effectLst/>
                <a:latin typeface="Ebrima" panose="02000000000000000000" pitchFamily="2" charset="0"/>
                <a:ea typeface="Ebrima" panose="02000000000000000000" pitchFamily="2" charset="0"/>
                <a:cs typeface="Ebrima" panose="02000000000000000000" pitchFamily="2" charset="0"/>
              </a:rPr>
              <a:t>Instituição de referência ou de trabalho</a:t>
            </a:r>
            <a:endParaRPr lang="pt-BR" sz="2800" dirty="0">
              <a:latin typeface="Ebrima" panose="02000000000000000000" pitchFamily="2" charset="0"/>
              <a:ea typeface="Ebrima" panose="02000000000000000000" pitchFamily="2" charset="0"/>
              <a:cs typeface="Ebrima" panose="02000000000000000000" pitchFamily="2" charset="0"/>
            </a:endParaRPr>
          </a:p>
          <a:p>
            <a:pPr algn="just">
              <a:spcAft>
                <a:spcPts val="1000"/>
              </a:spcAft>
            </a:pPr>
            <a:r>
              <a:rPr lang="pt-BR" sz="2800" b="1" dirty="0">
                <a:effectLst/>
                <a:latin typeface="Ebrima" panose="02000000000000000000" pitchFamily="2" charset="0"/>
                <a:ea typeface="Ebrima" panose="02000000000000000000" pitchFamily="2" charset="0"/>
                <a:cs typeface="Ebrima" panose="02000000000000000000" pitchFamily="2" charset="0"/>
              </a:rPr>
              <a:t>Repetir para Cada Autor sem Titulação</a:t>
            </a:r>
            <a:endParaRPr lang="pt-BR" sz="2800" dirty="0">
              <a:effectLst/>
              <a:latin typeface="Ebrima" panose="02000000000000000000" pitchFamily="2" charset="0"/>
              <a:ea typeface="Ebrima" panose="02000000000000000000" pitchFamily="2" charset="0"/>
              <a:cs typeface="Ebrima" panose="02000000000000000000" pitchFamily="2" charset="0"/>
            </a:endParaRPr>
          </a:p>
          <a:p>
            <a:pPr algn="just">
              <a:spcAft>
                <a:spcPts val="1000"/>
              </a:spcAft>
            </a:pPr>
            <a:r>
              <a:rPr lang="pt-BR" sz="2800" dirty="0">
                <a:effectLst/>
                <a:latin typeface="Ebrima" panose="02000000000000000000" pitchFamily="2" charset="0"/>
                <a:ea typeface="Ebrima" panose="02000000000000000000" pitchFamily="2" charset="0"/>
                <a:cs typeface="Ebrima" panose="02000000000000000000" pitchFamily="2" charset="0"/>
              </a:rPr>
              <a:t>Instituição de referência ou de trabalho</a:t>
            </a:r>
          </a:p>
          <a:p>
            <a:pPr algn="just">
              <a:spcAft>
                <a:spcPts val="1000"/>
              </a:spcAft>
            </a:pPr>
            <a:r>
              <a:rPr lang="pt-BR" sz="2800" b="1" dirty="0">
                <a:effectLst/>
                <a:latin typeface="Ebrima" panose="02000000000000000000" pitchFamily="2" charset="0"/>
                <a:ea typeface="Ebrima" panose="02000000000000000000" pitchFamily="2" charset="0"/>
                <a:cs typeface="Ebrima" panose="02000000000000000000" pitchFamily="2" charset="0"/>
              </a:rPr>
              <a:t>Repetir para Cada Autor sem Titulação</a:t>
            </a:r>
            <a:endParaRPr lang="pt-BR" sz="2800" dirty="0">
              <a:effectLst/>
              <a:latin typeface="Ebrima" panose="02000000000000000000" pitchFamily="2" charset="0"/>
              <a:ea typeface="Ebrima" panose="02000000000000000000" pitchFamily="2" charset="0"/>
              <a:cs typeface="Ebrima" panose="02000000000000000000" pitchFamily="2" charset="0"/>
            </a:endParaRPr>
          </a:p>
          <a:p>
            <a:pPr algn="just">
              <a:spcAft>
                <a:spcPts val="1000"/>
              </a:spcAft>
            </a:pPr>
            <a:r>
              <a:rPr lang="pt-BR" sz="2800" dirty="0">
                <a:effectLst/>
                <a:latin typeface="Ebrima" panose="02000000000000000000" pitchFamily="2" charset="0"/>
                <a:ea typeface="Ebrima" panose="02000000000000000000" pitchFamily="2" charset="0"/>
                <a:cs typeface="Ebrima" panose="02000000000000000000" pitchFamily="2" charset="0"/>
              </a:rPr>
              <a:t>Instituição de referência ou de trabalho</a:t>
            </a:r>
          </a:p>
          <a:p>
            <a:pPr algn="just">
              <a:spcAft>
                <a:spcPts val="1000"/>
              </a:spcAft>
            </a:pPr>
            <a:endParaRPr lang="pt-BR" sz="2500" dirty="0">
              <a:effectLst/>
              <a:latin typeface="Ebrima" panose="02000000000000000000" pitchFamily="2" charset="0"/>
              <a:ea typeface="Ebrima" panose="02000000000000000000" pitchFamily="2" charset="0"/>
              <a:cs typeface="Ebrima" panose="02000000000000000000" pitchFamily="2" charset="0"/>
            </a:endParaRPr>
          </a:p>
        </p:txBody>
      </p:sp>
      <p:sp>
        <p:nvSpPr>
          <p:cNvPr id="7" name="CaixaDeTexto 6">
            <a:extLst>
              <a:ext uri="{FF2B5EF4-FFF2-40B4-BE49-F238E27FC236}">
                <a16:creationId xmlns:a16="http://schemas.microsoft.com/office/drawing/2014/main" id="{C1341030-3BAE-4C42-BDE6-4D3FC5795B2E}"/>
              </a:ext>
            </a:extLst>
          </p:cNvPr>
          <p:cNvSpPr txBox="1"/>
          <p:nvPr/>
        </p:nvSpPr>
        <p:spPr>
          <a:xfrm>
            <a:off x="20086554" y="8020945"/>
            <a:ext cx="7583194" cy="990015"/>
          </a:xfrm>
          <a:prstGeom prst="rect">
            <a:avLst/>
          </a:prstGeom>
          <a:noFill/>
        </p:spPr>
        <p:txBody>
          <a:bodyPr wrap="square" rtlCol="0">
            <a:spAutoFit/>
          </a:bodyPr>
          <a:lstStyle/>
          <a:p>
            <a:pPr algn="just">
              <a:spcAft>
                <a:spcPts val="1000"/>
              </a:spcAft>
            </a:pPr>
            <a:r>
              <a:rPr lang="pt-BR" sz="2500" b="1" dirty="0">
                <a:effectLst/>
                <a:latin typeface="Ebrima" panose="02000000000000000000" pitchFamily="2" charset="0"/>
                <a:ea typeface="Ebrima" panose="02000000000000000000" pitchFamily="2" charset="0"/>
                <a:cs typeface="Ebrima" panose="02000000000000000000" pitchFamily="2" charset="0"/>
              </a:rPr>
              <a:t>Espaç</a:t>
            </a:r>
            <a:r>
              <a:rPr lang="pt-BR" sz="2500" b="1" dirty="0">
                <a:latin typeface="Ebrima" panose="02000000000000000000" pitchFamily="2" charset="0"/>
                <a:ea typeface="Ebrima" panose="02000000000000000000" pitchFamily="2" charset="0"/>
                <a:cs typeface="Ebrima" panose="02000000000000000000" pitchFamily="2" charset="0"/>
              </a:rPr>
              <a:t>o para logomarcas institucionais</a:t>
            </a:r>
            <a:endParaRPr lang="pt-BR" sz="2500" dirty="0">
              <a:effectLst/>
              <a:latin typeface="Ebrima" panose="02000000000000000000" pitchFamily="2" charset="0"/>
              <a:ea typeface="Ebrima" panose="02000000000000000000" pitchFamily="2" charset="0"/>
              <a:cs typeface="Ebrima" panose="02000000000000000000" pitchFamily="2" charset="0"/>
            </a:endParaRPr>
          </a:p>
          <a:p>
            <a:pPr algn="just">
              <a:spcAft>
                <a:spcPts val="1000"/>
              </a:spcAft>
            </a:pPr>
            <a:endParaRPr lang="pt-BR" sz="2500" dirty="0">
              <a:effectLst/>
              <a:latin typeface="Ebrima" panose="02000000000000000000" pitchFamily="2" charset="0"/>
              <a:ea typeface="Ebrima" panose="02000000000000000000" pitchFamily="2" charset="0"/>
              <a:cs typeface="Ebrima" panose="02000000000000000000" pitchFamily="2" charset="0"/>
            </a:endParaRPr>
          </a:p>
        </p:txBody>
      </p:sp>
      <p:sp>
        <p:nvSpPr>
          <p:cNvPr id="8" name="CaixaDeTexto 7">
            <a:extLst>
              <a:ext uri="{FF2B5EF4-FFF2-40B4-BE49-F238E27FC236}">
                <a16:creationId xmlns:a16="http://schemas.microsoft.com/office/drawing/2014/main" id="{57F4D4DC-8245-4F48-B51B-928419D87976}"/>
              </a:ext>
            </a:extLst>
          </p:cNvPr>
          <p:cNvSpPr txBox="1"/>
          <p:nvPr/>
        </p:nvSpPr>
        <p:spPr>
          <a:xfrm>
            <a:off x="615134" y="11613678"/>
            <a:ext cx="15166389" cy="990015"/>
          </a:xfrm>
          <a:prstGeom prst="rect">
            <a:avLst/>
          </a:prstGeom>
          <a:noFill/>
        </p:spPr>
        <p:txBody>
          <a:bodyPr wrap="square" rtlCol="0">
            <a:spAutoFit/>
          </a:bodyPr>
          <a:lstStyle/>
          <a:p>
            <a:pPr algn="just">
              <a:spcAft>
                <a:spcPts val="1000"/>
              </a:spcAft>
            </a:pPr>
            <a:r>
              <a:rPr lang="pt-BR" sz="2500" b="1" dirty="0">
                <a:effectLst/>
                <a:latin typeface="Ebrima" panose="02000000000000000000" pitchFamily="2" charset="0"/>
                <a:ea typeface="Ebrima" panose="02000000000000000000" pitchFamily="2" charset="0"/>
                <a:cs typeface="Ebrima" panose="02000000000000000000" pitchFamily="2" charset="0"/>
              </a:rPr>
              <a:t>Contato: enderco.de.email@autorcorrespondente.br</a:t>
            </a:r>
            <a:endParaRPr lang="pt-BR" sz="2500" dirty="0">
              <a:effectLst/>
              <a:latin typeface="Ebrima" panose="02000000000000000000" pitchFamily="2" charset="0"/>
              <a:ea typeface="Ebrima" panose="02000000000000000000" pitchFamily="2" charset="0"/>
              <a:cs typeface="Ebrima" panose="02000000000000000000" pitchFamily="2" charset="0"/>
            </a:endParaRPr>
          </a:p>
          <a:p>
            <a:pPr algn="just">
              <a:spcAft>
                <a:spcPts val="1000"/>
              </a:spcAft>
            </a:pPr>
            <a:endParaRPr lang="pt-BR" sz="2500" dirty="0">
              <a:effectLst/>
              <a:latin typeface="Ebrima" panose="02000000000000000000" pitchFamily="2" charset="0"/>
              <a:ea typeface="Ebrima" panose="02000000000000000000" pitchFamily="2" charset="0"/>
              <a:cs typeface="Ebrima" panose="02000000000000000000" pitchFamily="2" charset="0"/>
            </a:endParaRPr>
          </a:p>
        </p:txBody>
      </p:sp>
      <p:pic>
        <p:nvPicPr>
          <p:cNvPr id="12" name="Imagem 11">
            <a:extLst>
              <a:ext uri="{FF2B5EF4-FFF2-40B4-BE49-F238E27FC236}">
                <a16:creationId xmlns:a16="http://schemas.microsoft.com/office/drawing/2014/main" id="{6EEF09C9-D4B7-D725-9421-D72972B08D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6197" y="0"/>
            <a:ext cx="24474488" cy="4743569"/>
          </a:xfrm>
          <a:prstGeom prst="rect">
            <a:avLst/>
          </a:prstGeom>
        </p:spPr>
      </p:pic>
      <p:sp>
        <p:nvSpPr>
          <p:cNvPr id="16" name="Fluxograma: Processo 15">
            <a:extLst>
              <a:ext uri="{FF2B5EF4-FFF2-40B4-BE49-F238E27FC236}">
                <a16:creationId xmlns:a16="http://schemas.microsoft.com/office/drawing/2014/main" id="{252798A1-14B9-9872-22EE-D13FB8E28F1A}"/>
              </a:ext>
            </a:extLst>
          </p:cNvPr>
          <p:cNvSpPr/>
          <p:nvPr/>
        </p:nvSpPr>
        <p:spPr>
          <a:xfrm>
            <a:off x="0" y="7674407"/>
            <a:ext cx="32390684" cy="295497"/>
          </a:xfrm>
          <a:prstGeom prst="flowChartProcess">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7" name="Fluxograma: Processo 16">
            <a:extLst>
              <a:ext uri="{FF2B5EF4-FFF2-40B4-BE49-F238E27FC236}">
                <a16:creationId xmlns:a16="http://schemas.microsoft.com/office/drawing/2014/main" id="{D0D01E33-DAFC-6537-E031-232BD1015EA9}"/>
              </a:ext>
            </a:extLst>
          </p:cNvPr>
          <p:cNvSpPr/>
          <p:nvPr/>
        </p:nvSpPr>
        <p:spPr>
          <a:xfrm>
            <a:off x="0" y="4743568"/>
            <a:ext cx="32390684" cy="401183"/>
          </a:xfrm>
          <a:prstGeom prst="flowChartProcess">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5" name="Fluxograma: Processo 24">
            <a:extLst>
              <a:ext uri="{FF2B5EF4-FFF2-40B4-BE49-F238E27FC236}">
                <a16:creationId xmlns:a16="http://schemas.microsoft.com/office/drawing/2014/main" id="{31DDE52A-F8C0-CD9E-80E5-1F22FD17948B}"/>
              </a:ext>
            </a:extLst>
          </p:cNvPr>
          <p:cNvSpPr/>
          <p:nvPr/>
        </p:nvSpPr>
        <p:spPr>
          <a:xfrm>
            <a:off x="32180250" y="92127"/>
            <a:ext cx="229483" cy="43108510"/>
          </a:xfrm>
          <a:prstGeom prst="flowChartProcess">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11" name="Grupo 10"/>
          <p:cNvGrpSpPr/>
          <p:nvPr/>
        </p:nvGrpSpPr>
        <p:grpSpPr>
          <a:xfrm>
            <a:off x="-29496" y="0"/>
            <a:ext cx="32420182" cy="43200637"/>
            <a:chOff x="-29496" y="0"/>
            <a:chExt cx="32420182" cy="43200637"/>
          </a:xfrm>
        </p:grpSpPr>
        <p:grpSp>
          <p:nvGrpSpPr>
            <p:cNvPr id="28" name="Agrupar 27">
              <a:extLst>
                <a:ext uri="{FF2B5EF4-FFF2-40B4-BE49-F238E27FC236}">
                  <a16:creationId xmlns:a16="http://schemas.microsoft.com/office/drawing/2014/main" id="{E5FA13B1-53EF-5B62-20C3-8B8D9656B303}"/>
                </a:ext>
              </a:extLst>
            </p:cNvPr>
            <p:cNvGrpSpPr/>
            <p:nvPr/>
          </p:nvGrpSpPr>
          <p:grpSpPr>
            <a:xfrm>
              <a:off x="-29496" y="39034457"/>
              <a:ext cx="32420182" cy="4166180"/>
              <a:chOff x="-29496" y="39034457"/>
              <a:chExt cx="32420182" cy="4166180"/>
            </a:xfrm>
            <a:solidFill>
              <a:schemeClr val="accent6">
                <a:lumMod val="60000"/>
                <a:lumOff val="40000"/>
              </a:schemeClr>
            </a:solidFill>
          </p:grpSpPr>
          <p:sp>
            <p:nvSpPr>
              <p:cNvPr id="23" name="Fluxograma: Processo 22">
                <a:extLst>
                  <a:ext uri="{FF2B5EF4-FFF2-40B4-BE49-F238E27FC236}">
                    <a16:creationId xmlns:a16="http://schemas.microsoft.com/office/drawing/2014/main" id="{39FF01DC-FCF0-8A84-9CA0-40452E87E792}"/>
                  </a:ext>
                </a:extLst>
              </p:cNvPr>
              <p:cNvSpPr/>
              <p:nvPr/>
            </p:nvSpPr>
            <p:spPr>
              <a:xfrm>
                <a:off x="0" y="39034457"/>
                <a:ext cx="32390685" cy="560971"/>
              </a:xfrm>
              <a:prstGeom prst="flowChartProcess">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4" name="Fluxograma: Processo 23">
                <a:extLst>
                  <a:ext uri="{FF2B5EF4-FFF2-40B4-BE49-F238E27FC236}">
                    <a16:creationId xmlns:a16="http://schemas.microsoft.com/office/drawing/2014/main" id="{C25D8A28-3B5D-E438-2FFF-4B24D7D42D38}"/>
                  </a:ext>
                </a:extLst>
              </p:cNvPr>
              <p:cNvSpPr/>
              <p:nvPr/>
            </p:nvSpPr>
            <p:spPr>
              <a:xfrm>
                <a:off x="-29496" y="42355547"/>
                <a:ext cx="32420182" cy="845090"/>
              </a:xfrm>
              <a:prstGeom prst="flowChartProcess">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26" name="Fluxograma: Processo 25">
              <a:extLst>
                <a:ext uri="{FF2B5EF4-FFF2-40B4-BE49-F238E27FC236}">
                  <a16:creationId xmlns:a16="http://schemas.microsoft.com/office/drawing/2014/main" id="{2F5908FC-E429-9F43-ADA5-768AB96BBD75}"/>
                </a:ext>
              </a:extLst>
            </p:cNvPr>
            <p:cNvSpPr/>
            <p:nvPr/>
          </p:nvSpPr>
          <p:spPr>
            <a:xfrm>
              <a:off x="-28162" y="0"/>
              <a:ext cx="234798" cy="43200637"/>
            </a:xfrm>
            <a:prstGeom prst="flowChartProcess">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27" name="Fluxograma: Processo 26">
            <a:extLst>
              <a:ext uri="{FF2B5EF4-FFF2-40B4-BE49-F238E27FC236}">
                <a16:creationId xmlns:a16="http://schemas.microsoft.com/office/drawing/2014/main" id="{469B6E16-F75F-DC00-E7FA-FD794976803C}"/>
              </a:ext>
            </a:extLst>
          </p:cNvPr>
          <p:cNvSpPr/>
          <p:nvPr/>
        </p:nvSpPr>
        <p:spPr>
          <a:xfrm>
            <a:off x="-29498" y="0"/>
            <a:ext cx="32421559" cy="437038"/>
          </a:xfrm>
          <a:prstGeom prst="flowChartProcess">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2" name="Imagem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05276" y="13168537"/>
            <a:ext cx="7826724" cy="5217816"/>
          </a:xfrm>
          <a:prstGeom prst="rect">
            <a:avLst/>
          </a:prstGeom>
        </p:spPr>
      </p:pic>
      <p:sp>
        <p:nvSpPr>
          <p:cNvPr id="30" name="Fluxograma: Processo 29">
            <a:extLst>
              <a:ext uri="{FF2B5EF4-FFF2-40B4-BE49-F238E27FC236}">
                <a16:creationId xmlns:a16="http://schemas.microsoft.com/office/drawing/2014/main" id="{252798A1-14B9-9872-22EE-D13FB8E28F1A}"/>
              </a:ext>
            </a:extLst>
          </p:cNvPr>
          <p:cNvSpPr/>
          <p:nvPr/>
        </p:nvSpPr>
        <p:spPr>
          <a:xfrm>
            <a:off x="89237" y="12282844"/>
            <a:ext cx="32301447" cy="270146"/>
          </a:xfrm>
          <a:prstGeom prst="flowChartProcess">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4158" y="430630"/>
            <a:ext cx="6854392" cy="4282016"/>
          </a:xfrm>
          <a:prstGeom prst="rect">
            <a:avLst/>
          </a:prstGeom>
        </p:spPr>
      </p:pic>
      <p:pic>
        <p:nvPicPr>
          <p:cNvPr id="19" name="Imagem 18"/>
          <p:cNvPicPr>
            <a:picLocks noChangeAspect="1"/>
          </p:cNvPicPr>
          <p:nvPr/>
        </p:nvPicPr>
        <p:blipFill>
          <a:blip r:embed="rId5"/>
          <a:stretch>
            <a:fillRect/>
          </a:stretch>
        </p:blipFill>
        <p:spPr>
          <a:xfrm>
            <a:off x="1038760" y="39966288"/>
            <a:ext cx="7158054" cy="2240577"/>
          </a:xfrm>
          <a:prstGeom prst="rect">
            <a:avLst/>
          </a:prstGeom>
        </p:spPr>
      </p:pic>
      <p:pic>
        <p:nvPicPr>
          <p:cNvPr id="20" name="Imagem 19"/>
          <p:cNvPicPr>
            <a:picLocks noChangeAspect="1"/>
          </p:cNvPicPr>
          <p:nvPr/>
        </p:nvPicPr>
        <p:blipFill>
          <a:blip r:embed="rId6"/>
          <a:stretch>
            <a:fillRect/>
          </a:stretch>
        </p:blipFill>
        <p:spPr>
          <a:xfrm>
            <a:off x="10848563" y="40024472"/>
            <a:ext cx="4905686" cy="1969350"/>
          </a:xfrm>
          <a:prstGeom prst="rect">
            <a:avLst/>
          </a:prstGeom>
        </p:spPr>
      </p:pic>
      <p:grpSp>
        <p:nvGrpSpPr>
          <p:cNvPr id="33" name="Grupo 32"/>
          <p:cNvGrpSpPr/>
          <p:nvPr/>
        </p:nvGrpSpPr>
        <p:grpSpPr>
          <a:xfrm>
            <a:off x="18232613" y="39941925"/>
            <a:ext cx="13092771" cy="2328014"/>
            <a:chOff x="13129861" y="40027533"/>
            <a:chExt cx="12824940" cy="1880374"/>
          </a:xfrm>
        </p:grpSpPr>
        <p:pic>
          <p:nvPicPr>
            <p:cNvPr id="22" name="Imagem 21"/>
            <p:cNvPicPr>
              <a:picLocks noChangeAspect="1"/>
            </p:cNvPicPr>
            <p:nvPr/>
          </p:nvPicPr>
          <p:blipFill>
            <a:blip r:embed="rId7"/>
            <a:stretch>
              <a:fillRect/>
            </a:stretch>
          </p:blipFill>
          <p:spPr>
            <a:xfrm>
              <a:off x="13129861" y="40027533"/>
              <a:ext cx="10801350" cy="1724025"/>
            </a:xfrm>
            <a:prstGeom prst="rect">
              <a:avLst/>
            </a:prstGeom>
          </p:spPr>
        </p:pic>
        <p:pic>
          <p:nvPicPr>
            <p:cNvPr id="31" name="Imagem 30"/>
            <p:cNvPicPr>
              <a:picLocks noChangeAspect="1"/>
            </p:cNvPicPr>
            <p:nvPr/>
          </p:nvPicPr>
          <p:blipFill>
            <a:blip r:embed="rId8"/>
            <a:stretch>
              <a:fillRect/>
            </a:stretch>
          </p:blipFill>
          <p:spPr>
            <a:xfrm>
              <a:off x="23951830" y="40850466"/>
              <a:ext cx="2002971" cy="774198"/>
            </a:xfrm>
            <a:prstGeom prst="rect">
              <a:avLst/>
            </a:prstGeom>
          </p:spPr>
        </p:pic>
        <p:pic>
          <p:nvPicPr>
            <p:cNvPr id="32" name="Imagem 31"/>
            <p:cNvPicPr>
              <a:picLocks noChangeAspect="1"/>
            </p:cNvPicPr>
            <p:nvPr/>
          </p:nvPicPr>
          <p:blipFill>
            <a:blip r:embed="rId9"/>
            <a:stretch>
              <a:fillRect/>
            </a:stretch>
          </p:blipFill>
          <p:spPr>
            <a:xfrm>
              <a:off x="15436777" y="41624664"/>
              <a:ext cx="861530" cy="283243"/>
            </a:xfrm>
            <a:prstGeom prst="rect">
              <a:avLst/>
            </a:prstGeom>
          </p:spPr>
        </p:pic>
      </p:grpSp>
      <p:graphicFrame>
        <p:nvGraphicFramePr>
          <p:cNvPr id="9" name="Tabela 8"/>
          <p:cNvGraphicFramePr>
            <a:graphicFrameLocks noGrp="1"/>
          </p:cNvGraphicFramePr>
          <p:nvPr>
            <p:extLst>
              <p:ext uri="{D42A27DB-BD31-4B8C-83A1-F6EECF244321}">
                <p14:modId xmlns:p14="http://schemas.microsoft.com/office/powerpoint/2010/main" val="1087669121"/>
              </p:ext>
            </p:extLst>
          </p:nvPr>
        </p:nvGraphicFramePr>
        <p:xfrm>
          <a:off x="17574851" y="24027613"/>
          <a:ext cx="12797888" cy="3350420"/>
        </p:xfrm>
        <a:graphic>
          <a:graphicData uri="http://schemas.openxmlformats.org/drawingml/2006/table">
            <a:tbl>
              <a:tblPr firstRow="1" bandRow="1">
                <a:tableStyleId>{2D5ABB26-0587-4C30-8999-92F81FD0307C}</a:tableStyleId>
              </a:tblPr>
              <a:tblGrid>
                <a:gridCol w="6398944">
                  <a:extLst>
                    <a:ext uri="{9D8B030D-6E8A-4147-A177-3AD203B41FA5}">
                      <a16:colId xmlns:a16="http://schemas.microsoft.com/office/drawing/2014/main" val="20000"/>
                    </a:ext>
                  </a:extLst>
                </a:gridCol>
                <a:gridCol w="6398944">
                  <a:extLst>
                    <a:ext uri="{9D8B030D-6E8A-4147-A177-3AD203B41FA5}">
                      <a16:colId xmlns:a16="http://schemas.microsoft.com/office/drawing/2014/main" val="20001"/>
                    </a:ext>
                  </a:extLst>
                </a:gridCol>
              </a:tblGrid>
              <a:tr h="982220">
                <a:tc>
                  <a:txBody>
                    <a:bodyPr/>
                    <a:lstStyle/>
                    <a:p>
                      <a:pPr algn="ctr"/>
                      <a:r>
                        <a:rPr lang="pt-BR" sz="3200" b="1" dirty="0">
                          <a:latin typeface="Arial" panose="020B0604020202020204" pitchFamily="34" charset="0"/>
                          <a:cs typeface="Arial" panose="020B0604020202020204" pitchFamily="34" charset="0"/>
                        </a:rPr>
                        <a:t>Umidade do ar</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BR" sz="3200" b="1" dirty="0">
                          <a:latin typeface="Arial" panose="020B0604020202020204" pitchFamily="34" charset="0"/>
                          <a:cs typeface="Arial" panose="020B0604020202020204" pitchFamily="34" charset="0"/>
                        </a:rPr>
                        <a:t>Horário do dia</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49086">
                <a:tc>
                  <a:txBody>
                    <a:bodyPr/>
                    <a:lstStyle/>
                    <a:p>
                      <a:pPr algn="ctr"/>
                      <a:r>
                        <a:rPr lang="pt-BR" sz="3200" dirty="0">
                          <a:latin typeface="Arial" panose="020B0604020202020204" pitchFamily="34" charset="0"/>
                          <a:cs typeface="Arial" panose="020B0604020202020204" pitchFamily="34" charset="0"/>
                        </a:rPr>
                        <a:t>90%</a:t>
                      </a:r>
                    </a:p>
                  </a:txBody>
                  <a:tcPr>
                    <a:lnT w="12700" cap="flat" cmpd="sng" algn="ctr">
                      <a:solidFill>
                        <a:schemeClr val="tx1"/>
                      </a:solidFill>
                      <a:prstDash val="solid"/>
                      <a:round/>
                      <a:headEnd type="none" w="med" len="med"/>
                      <a:tailEnd type="none" w="med" len="med"/>
                    </a:lnT>
                  </a:tcPr>
                </a:tc>
                <a:tc>
                  <a:txBody>
                    <a:bodyPr/>
                    <a:lstStyle/>
                    <a:p>
                      <a:pPr algn="ctr"/>
                      <a:r>
                        <a:rPr lang="pt-BR" sz="3200" dirty="0">
                          <a:latin typeface="Arial" panose="020B0604020202020204" pitchFamily="34" charset="0"/>
                          <a:cs typeface="Arial" panose="020B0604020202020204" pitchFamily="34" charset="0"/>
                        </a:rPr>
                        <a:t>08:00 horas</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759557">
                <a:tc>
                  <a:txBody>
                    <a:bodyPr/>
                    <a:lstStyle/>
                    <a:p>
                      <a:pPr algn="ctr"/>
                      <a:r>
                        <a:rPr lang="pt-BR" sz="3200" dirty="0">
                          <a:latin typeface="Arial" panose="020B0604020202020204" pitchFamily="34" charset="0"/>
                          <a:cs typeface="Arial" panose="020B0604020202020204" pitchFamily="34" charset="0"/>
                        </a:rPr>
                        <a:t>70%</a:t>
                      </a:r>
                    </a:p>
                  </a:txBody>
                  <a:tcPr/>
                </a:tc>
                <a:tc>
                  <a:txBody>
                    <a:bodyPr/>
                    <a:lstStyle/>
                    <a:p>
                      <a:pPr algn="ctr"/>
                      <a:r>
                        <a:rPr lang="pt-BR" sz="3200" dirty="0">
                          <a:latin typeface="Arial" panose="020B0604020202020204" pitchFamily="34" charset="0"/>
                          <a:cs typeface="Arial" panose="020B0604020202020204" pitchFamily="34" charset="0"/>
                        </a:rPr>
                        <a:t>12:00 horas</a:t>
                      </a:r>
                    </a:p>
                  </a:txBody>
                  <a:tcPr/>
                </a:tc>
                <a:extLst>
                  <a:ext uri="{0D108BD9-81ED-4DB2-BD59-A6C34878D82A}">
                    <a16:rowId xmlns:a16="http://schemas.microsoft.com/office/drawing/2014/main" val="10002"/>
                  </a:ext>
                </a:extLst>
              </a:tr>
              <a:tr h="759557">
                <a:tc>
                  <a:txBody>
                    <a:bodyPr/>
                    <a:lstStyle/>
                    <a:p>
                      <a:pPr algn="ctr"/>
                      <a:r>
                        <a:rPr lang="pt-BR" sz="3200" dirty="0">
                          <a:latin typeface="Arial" panose="020B0604020202020204" pitchFamily="34" charset="0"/>
                          <a:cs typeface="Arial" panose="020B0604020202020204" pitchFamily="34" charset="0"/>
                        </a:rPr>
                        <a:t>50%</a:t>
                      </a:r>
                    </a:p>
                  </a:txBody>
                  <a:tcPr>
                    <a:lnB w="12700" cap="flat" cmpd="sng" algn="ctr">
                      <a:solidFill>
                        <a:schemeClr val="tx1"/>
                      </a:solidFill>
                      <a:prstDash val="solid"/>
                      <a:round/>
                      <a:headEnd type="none" w="med" len="med"/>
                      <a:tailEnd type="none" w="med" len="med"/>
                    </a:lnB>
                  </a:tcPr>
                </a:tc>
                <a:tc>
                  <a:txBody>
                    <a:bodyPr/>
                    <a:lstStyle/>
                    <a:p>
                      <a:pPr algn="ctr"/>
                      <a:r>
                        <a:rPr lang="pt-BR" sz="3200" dirty="0">
                          <a:latin typeface="Arial" panose="020B0604020202020204" pitchFamily="34" charset="0"/>
                          <a:cs typeface="Arial" panose="020B0604020202020204" pitchFamily="34" charset="0"/>
                        </a:rPr>
                        <a:t>14:00 horas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7198370"/>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2615</TotalTime>
  <Words>950</Words>
  <Application>Microsoft Office PowerPoint</Application>
  <PresentationFormat>Personalizar</PresentationFormat>
  <Paragraphs>95</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Calibri</vt:lpstr>
      <vt:lpstr>Calibri Light</vt:lpstr>
      <vt:lpstr>Ebrima</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Juliana Alves Moreira</dc:creator>
  <cp:lastModifiedBy>Patricia Mescolotti</cp:lastModifiedBy>
  <cp:revision>29</cp:revision>
  <dcterms:created xsi:type="dcterms:W3CDTF">2021-10-09T13:43:41Z</dcterms:created>
  <dcterms:modified xsi:type="dcterms:W3CDTF">2023-07-11T19:25:42Z</dcterms:modified>
</cp:coreProperties>
</file>